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 id="2147483669" r:id="rId2"/>
  </p:sldMasterIdLst>
  <p:notesMasterIdLst>
    <p:notesMasterId r:id="rId17"/>
  </p:notesMasterIdLst>
  <p:sldIdLst>
    <p:sldId id="258" r:id="rId3"/>
    <p:sldId id="257" r:id="rId4"/>
    <p:sldId id="498" r:id="rId5"/>
    <p:sldId id="499" r:id="rId6"/>
    <p:sldId id="500" r:id="rId7"/>
    <p:sldId id="501" r:id="rId8"/>
    <p:sldId id="506" r:id="rId9"/>
    <p:sldId id="503" r:id="rId10"/>
    <p:sldId id="504" r:id="rId11"/>
    <p:sldId id="505" r:id="rId12"/>
    <p:sldId id="507" r:id="rId13"/>
    <p:sldId id="508" r:id="rId14"/>
    <p:sldId id="509" r:id="rId15"/>
    <p:sldId id="510"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E7E7E"/>
    <a:srgbClr val="3F3F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12" autoAdjust="0"/>
    <p:restoredTop sz="82310" autoAdjust="0"/>
  </p:normalViewPr>
  <p:slideViewPr>
    <p:cSldViewPr snapToGrid="0" showGuides="1">
      <p:cViewPr varScale="1">
        <p:scale>
          <a:sx n="102" d="100"/>
          <a:sy n="102" d="100"/>
        </p:scale>
        <p:origin x="1570" y="8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50295A-D548-463D-A0FB-7869A4CA0027}" type="datetimeFigureOut">
              <a:rPr lang="zh-CN" altLang="en-US" smtClean="0"/>
              <a:t>2022/8/23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9F0AFC-48CF-49C0-954B-6A141C32AE05}" type="slidenum">
              <a:rPr lang="zh-CN" altLang="en-US" smtClean="0"/>
              <a:t>‹#›</a:t>
            </a:fld>
            <a:endParaRPr lang="zh-CN" altLang="en-US"/>
          </a:p>
        </p:txBody>
      </p:sp>
    </p:spTree>
    <p:extLst>
      <p:ext uri="{BB962C8B-B14F-4D97-AF65-F5344CB8AC3E}">
        <p14:creationId xmlns:p14="http://schemas.microsoft.com/office/powerpoint/2010/main" val="26034020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5A9F0AFC-48CF-49C0-954B-6A141C32AE05}" type="slidenum">
              <a:rPr lang="zh-CN" altLang="en-US" smtClean="0"/>
              <a:t>1</a:t>
            </a:fld>
            <a:endParaRPr lang="zh-CN" altLang="en-US"/>
          </a:p>
        </p:txBody>
      </p:sp>
    </p:spTree>
    <p:extLst>
      <p:ext uri="{BB962C8B-B14F-4D97-AF65-F5344CB8AC3E}">
        <p14:creationId xmlns:p14="http://schemas.microsoft.com/office/powerpoint/2010/main" val="16740117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2376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142B6578-AAF6-4D63-A545-F6C311EB50A4}" type="datetimeFigureOut">
              <a:rPr lang="zh-CN" altLang="en-US" smtClean="0"/>
              <a:t>2022/8/23</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32CCA8F1-65B7-4168-9E5A-D348FEC2CD71}" type="slidenum">
              <a:rPr lang="zh-CN" altLang="en-US" smtClean="0"/>
              <a:t>‹#›</a:t>
            </a:fld>
            <a:endParaRPr lang="zh-CN" altLang="en-US"/>
          </a:p>
        </p:txBody>
      </p:sp>
    </p:spTree>
    <p:extLst>
      <p:ext uri="{BB962C8B-B14F-4D97-AF65-F5344CB8AC3E}">
        <p14:creationId xmlns:p14="http://schemas.microsoft.com/office/powerpoint/2010/main" val="1860921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13" name="Rounded Rectangle 12"/>
          <p:cNvSpPr/>
          <p:nvPr userDrawn="1"/>
        </p:nvSpPr>
        <p:spPr>
          <a:xfrm>
            <a:off x="0" y="463101"/>
            <a:ext cx="120869" cy="535382"/>
          </a:xfrm>
          <a:prstGeom prst="roundRect">
            <a:avLst>
              <a:gd name="adj" fmla="val 0"/>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solidFill>
            </a:endParaRPr>
          </a:p>
        </p:txBody>
      </p:sp>
      <p:sp>
        <p:nvSpPr>
          <p:cNvPr id="7" name="Text Placeholder 10"/>
          <p:cNvSpPr>
            <a:spLocks noGrp="1"/>
          </p:cNvSpPr>
          <p:nvPr>
            <p:ph type="body" sz="quarter" idx="13"/>
          </p:nvPr>
        </p:nvSpPr>
        <p:spPr>
          <a:xfrm>
            <a:off x="252192" y="463100"/>
            <a:ext cx="10938321" cy="669013"/>
          </a:xfrm>
        </p:spPr>
        <p:txBody>
          <a:bodyPr lIns="0" tIns="0" rIns="0" bIns="0" anchor="ctr" anchorCtr="0">
            <a:noAutofit/>
          </a:bodyPr>
          <a:lstStyle>
            <a:lvl1pPr marL="0" indent="0" algn="l" defTabSz="914400" rtl="0" eaLnBrk="1" latinLnBrk="0" hangingPunct="1">
              <a:lnSpc>
                <a:spcPct val="90000"/>
              </a:lnSpc>
              <a:spcBef>
                <a:spcPts val="1000"/>
              </a:spcBef>
              <a:buFont typeface="Arial" panose="020B0604020202020204" pitchFamily="34" charset="0"/>
              <a:buNone/>
              <a:defRPr lang="id-ID" sz="4000" kern="1200" dirty="0">
                <a:solidFill>
                  <a:schemeClr val="tx1"/>
                </a:solidFill>
                <a:effectLst/>
                <a:latin typeface="+mn-lt"/>
                <a:ea typeface="+mn-ea"/>
                <a:cs typeface="+mn-ea"/>
              </a:defRPr>
            </a:lvl1pPr>
          </a:lstStyle>
          <a:p>
            <a:pPr lvl="0"/>
            <a:endParaRPr lang="id-ID" dirty="0"/>
          </a:p>
        </p:txBody>
      </p:sp>
      <p:sp>
        <p:nvSpPr>
          <p:cNvPr id="10" name="Rounded Rectangle 9"/>
          <p:cNvSpPr/>
          <p:nvPr userDrawn="1"/>
        </p:nvSpPr>
        <p:spPr>
          <a:xfrm>
            <a:off x="11471564" y="372774"/>
            <a:ext cx="431078" cy="298739"/>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lumMod val="50000"/>
                </a:prstClr>
              </a:solidFill>
            </a:endParaRPr>
          </a:p>
        </p:txBody>
      </p:sp>
      <p:sp>
        <p:nvSpPr>
          <p:cNvPr id="15" name="Slide Number Placeholder 5"/>
          <p:cNvSpPr>
            <a:spLocks noGrp="1"/>
          </p:cNvSpPr>
          <p:nvPr>
            <p:ph type="sldNum" sz="quarter" idx="12"/>
          </p:nvPr>
        </p:nvSpPr>
        <p:spPr>
          <a:xfrm>
            <a:off x="11471564" y="327460"/>
            <a:ext cx="431078" cy="389083"/>
          </a:xfrm>
        </p:spPr>
        <p:txBody>
          <a:bodyPr lIns="0" tIns="0" rIns="0" bIns="0"/>
          <a:lstStyle>
            <a:lvl1pPr algn="ctr">
              <a:defRPr sz="1000">
                <a:solidFill>
                  <a:schemeClr val="bg1">
                    <a:lumMod val="50000"/>
                  </a:schemeClr>
                </a:solidFill>
                <a:latin typeface="Lato" panose="020F0502020204030203" pitchFamily="34" charset="0"/>
              </a:defRPr>
            </a:lvl1pPr>
          </a:lstStyle>
          <a:p>
            <a:pPr>
              <a:defRPr/>
            </a:pPr>
            <a:fld id="{FCEE2C88-6C8F-484D-AF69-578F576B1F44}" type="slidenum">
              <a:rPr lang="en-US" smtClean="0">
                <a:solidFill>
                  <a:prstClr val="white">
                    <a:lumMod val="50000"/>
                  </a:prstClr>
                </a:solidFill>
              </a:rPr>
              <a:pPr>
                <a:defRPr/>
              </a:pPr>
              <a:t>‹#›</a:t>
            </a:fld>
            <a:endParaRPr lang="en-US" dirty="0">
              <a:solidFill>
                <a:prstClr val="white">
                  <a:lumMod val="50000"/>
                </a:prstClr>
              </a:solidFill>
            </a:endParaRPr>
          </a:p>
        </p:txBody>
      </p:sp>
    </p:spTree>
    <p:extLst>
      <p:ext uri="{BB962C8B-B14F-4D97-AF65-F5344CB8AC3E}">
        <p14:creationId xmlns:p14="http://schemas.microsoft.com/office/powerpoint/2010/main" val="4293426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10" name="Rounded Rectangle 9"/>
          <p:cNvSpPr/>
          <p:nvPr userDrawn="1"/>
        </p:nvSpPr>
        <p:spPr>
          <a:xfrm>
            <a:off x="11471564" y="372774"/>
            <a:ext cx="431078" cy="298739"/>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lumMod val="50000"/>
                </a:prstClr>
              </a:solidFill>
            </a:endParaRPr>
          </a:p>
        </p:txBody>
      </p:sp>
      <p:sp>
        <p:nvSpPr>
          <p:cNvPr id="15" name="Slide Number Placeholder 5"/>
          <p:cNvSpPr>
            <a:spLocks noGrp="1"/>
          </p:cNvSpPr>
          <p:nvPr>
            <p:ph type="sldNum" sz="quarter" idx="12"/>
          </p:nvPr>
        </p:nvSpPr>
        <p:spPr>
          <a:xfrm>
            <a:off x="11471564" y="327460"/>
            <a:ext cx="431078" cy="389083"/>
          </a:xfrm>
        </p:spPr>
        <p:txBody>
          <a:bodyPr lIns="0" tIns="0" rIns="0" bIns="0"/>
          <a:lstStyle>
            <a:lvl1pPr algn="ctr">
              <a:defRPr sz="1000">
                <a:solidFill>
                  <a:schemeClr val="bg1">
                    <a:lumMod val="50000"/>
                  </a:schemeClr>
                </a:solidFill>
                <a:latin typeface="Lato" panose="020F0502020204030203" pitchFamily="34" charset="0"/>
              </a:defRPr>
            </a:lvl1pPr>
          </a:lstStyle>
          <a:p>
            <a:pPr>
              <a:defRPr/>
            </a:pPr>
            <a:fld id="{FCEE2C88-6C8F-484D-AF69-578F576B1F44}" type="slidenum">
              <a:rPr lang="en-US" smtClean="0">
                <a:solidFill>
                  <a:prstClr val="white">
                    <a:lumMod val="50000"/>
                  </a:prstClr>
                </a:solidFill>
              </a:rPr>
              <a:pPr>
                <a:defRPr/>
              </a:pPr>
              <a:t>‹#›</a:t>
            </a:fld>
            <a:endParaRPr lang="en-US" dirty="0">
              <a:solidFill>
                <a:prstClr val="white">
                  <a:lumMod val="50000"/>
                </a:prstClr>
              </a:solidFill>
            </a:endParaRPr>
          </a:p>
        </p:txBody>
      </p:sp>
    </p:spTree>
    <p:extLst>
      <p:ext uri="{BB962C8B-B14F-4D97-AF65-F5344CB8AC3E}">
        <p14:creationId xmlns:p14="http://schemas.microsoft.com/office/powerpoint/2010/main" val="815463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303616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image" Target="../media/image1.jpe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8945731"/>
      </p:ext>
    </p:extLst>
  </p:cSld>
  <p:clrMap bg1="lt1" tx1="dk1" bg2="lt2" tx2="dk2" accent1="accent1" accent2="accent2" accent3="accent3" accent4="accent4" accent5="accent5" accent6="accent6" hlink="hlink" folHlink="folHlink"/>
  <p:sldLayoutIdLst>
    <p:sldLayoutId id="2147483668" r:id="rId1"/>
    <p:sldLayoutId id="2147483673" r:id="rId2"/>
  </p:sldLayoutIdLst>
  <p:hf hdr="0" ftr="0" dt="0"/>
  <p:txStyles>
    <p:titleStyle>
      <a:lvl1pPr algn="l" defTabSz="914400" rtl="0" eaLnBrk="1" latinLnBrk="0" hangingPunct="1">
        <a:lnSpc>
          <a:spcPct val="90000"/>
        </a:lnSpc>
        <a:spcBef>
          <a:spcPct val="0"/>
        </a:spcBef>
        <a:buNone/>
        <a:defRPr lang="en-US" sz="30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Raleway" panose="020B0003030101060003" pitchFamily="34" charset="0"/>
              </a:defRPr>
            </a:lvl1pPr>
          </a:lstStyle>
          <a:p>
            <a:pPr>
              <a:defRPr/>
            </a:pPr>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Raleway" panose="020B0003030101060003" pitchFamily="34" charset="0"/>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Raleway" panose="020B0003030101060003" pitchFamily="34" charset="0"/>
              </a:defRPr>
            </a:lvl1pPr>
          </a:lstStyle>
          <a:p>
            <a:pPr>
              <a:defRPr/>
            </a:pPr>
            <a:fld id="{FCEE2C88-6C8F-484D-AF69-578F576B1F44}"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225117872"/>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Lst>
  <p:hf hdr="0" ftr="0" dt="0"/>
  <p:txStyles>
    <p:titleStyle>
      <a:lvl1pPr algn="l" defTabSz="914400" rtl="0" eaLnBrk="1" latinLnBrk="0" hangingPunct="1">
        <a:lnSpc>
          <a:spcPct val="90000"/>
        </a:lnSpc>
        <a:spcBef>
          <a:spcPct val="0"/>
        </a:spcBef>
        <a:buNone/>
        <a:defRPr lang="en-US" sz="30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
          <p:cNvSpPr txBox="1"/>
          <p:nvPr/>
        </p:nvSpPr>
        <p:spPr>
          <a:xfrm>
            <a:off x="4585333" y="3424634"/>
            <a:ext cx="4689296"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dist" defTabSz="342900" fontAlgn="auto">
              <a:spcBef>
                <a:spcPts val="0"/>
              </a:spcBef>
              <a:spcAft>
                <a:spcPts val="0"/>
              </a:spcAft>
              <a:defRPr/>
            </a:pPr>
            <a:r>
              <a:rPr kumimoji="1" lang="en-US" altLang="zh-CN" sz="2400" dirty="0">
                <a:solidFill>
                  <a:schemeClr val="tx1">
                    <a:lumMod val="50000"/>
                    <a:lumOff val="50000"/>
                  </a:schemeClr>
                </a:solidFill>
                <a:cs typeface="+mn-ea"/>
                <a:sym typeface="+mn-lt"/>
              </a:rPr>
              <a:t>Machine Learning Overview</a:t>
            </a:r>
            <a:endParaRPr kumimoji="1" lang="zh-CN" altLang="en-US" sz="2400" dirty="0">
              <a:solidFill>
                <a:schemeClr val="tx1">
                  <a:lumMod val="50000"/>
                  <a:lumOff val="50000"/>
                </a:schemeClr>
              </a:solidFill>
              <a:cs typeface="+mn-ea"/>
              <a:sym typeface="+mn-lt"/>
            </a:endParaRPr>
          </a:p>
        </p:txBody>
      </p:sp>
      <p:sp>
        <p:nvSpPr>
          <p:cNvPr id="3" name="文本框 8"/>
          <p:cNvSpPr txBox="1"/>
          <p:nvPr/>
        </p:nvSpPr>
        <p:spPr>
          <a:xfrm>
            <a:off x="4585333" y="2655193"/>
            <a:ext cx="4689296" cy="76944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rPr>
              <a:t>机器学习概述</a:t>
            </a:r>
          </a:p>
        </p:txBody>
      </p:sp>
      <p:cxnSp>
        <p:nvCxnSpPr>
          <p:cNvPr id="4" name="直接连接符 3"/>
          <p:cNvCxnSpPr/>
          <p:nvPr/>
        </p:nvCxnSpPr>
        <p:spPr>
          <a:xfrm>
            <a:off x="4416441" y="2757714"/>
            <a:ext cx="0" cy="1128585"/>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699658" y="2485638"/>
            <a:ext cx="1547892" cy="1573583"/>
            <a:chOff x="2498710" y="2311467"/>
            <a:chExt cx="1748840" cy="1777866"/>
          </a:xfrm>
        </p:grpSpPr>
        <p:sp>
          <p:nvSpPr>
            <p:cNvPr id="6" name="椭圆 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8000" dirty="0"/>
                <a:t>1</a:t>
              </a:r>
              <a:endParaRPr lang="zh-CN" altLang="en-US" sz="8000" dirty="0"/>
            </a:p>
          </p:txBody>
        </p:sp>
        <p:sp>
          <p:nvSpPr>
            <p:cNvPr id="7" name="椭圆 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8000" dirty="0"/>
            </a:p>
          </p:txBody>
        </p:sp>
        <p:sp>
          <p:nvSpPr>
            <p:cNvPr id="8" name="椭圆 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9" name="椭圆 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spTree>
    <p:extLst>
      <p:ext uri="{BB962C8B-B14F-4D97-AF65-F5344CB8AC3E}">
        <p14:creationId xmlns:p14="http://schemas.microsoft.com/office/powerpoint/2010/main" val="29661936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zh-CN" altLang="en-US" dirty="0"/>
              <a:t>监督学习</a:t>
            </a:r>
          </a:p>
        </p:txBody>
      </p:sp>
      <p:sp>
        <p:nvSpPr>
          <p:cNvPr id="5" name="文本框 4">
            <a:extLst>
              <a:ext uri="{FF2B5EF4-FFF2-40B4-BE49-F238E27FC236}">
                <a16:creationId xmlns:a16="http://schemas.microsoft.com/office/drawing/2014/main" id="{93E08653-A01A-6BA1-118D-E5C9A0010A9C}"/>
              </a:ext>
            </a:extLst>
          </p:cNvPr>
          <p:cNvSpPr txBox="1"/>
          <p:nvPr/>
        </p:nvSpPr>
        <p:spPr>
          <a:xfrm>
            <a:off x="408588" y="1445833"/>
            <a:ext cx="3691222" cy="1200329"/>
          </a:xfrm>
          <a:prstGeom prst="rect">
            <a:avLst/>
          </a:prstGeom>
          <a:noFill/>
        </p:spPr>
        <p:txBody>
          <a:bodyPr wrap="square">
            <a:spAutoFit/>
          </a:bodyPr>
          <a:lstStyle/>
          <a:p>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监督学习</a:t>
            </a:r>
            <a:r>
              <a:rPr lang="zh-CN" altLang="zh-CN" sz="1800"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1800" dirty="0">
                <a:effectLst/>
                <a:latin typeface="Times New Roman" panose="02020603050405020304" pitchFamily="18" charset="0"/>
                <a:ea typeface="宋体" panose="02010600030101010101" pitchFamily="2" charset="-122"/>
              </a:rPr>
              <a:t>Supervised Learning</a:t>
            </a:r>
            <a:r>
              <a:rPr lang="zh-CN" altLang="zh-CN" sz="1800"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是指在存在标记的样本数据中进行模型训练的过程，是机器学习中应用最为成熟的学习方法。</a:t>
            </a:r>
            <a:endParaRPr lang="zh-CN" altLang="en-US" dirty="0"/>
          </a:p>
        </p:txBody>
      </p:sp>
      <p:sp>
        <p:nvSpPr>
          <p:cNvPr id="8" name="文本框 7">
            <a:extLst>
              <a:ext uri="{FF2B5EF4-FFF2-40B4-BE49-F238E27FC236}">
                <a16:creationId xmlns:a16="http://schemas.microsoft.com/office/drawing/2014/main" id="{A01763CB-9737-8EC4-DF94-91D8B4000D31}"/>
              </a:ext>
            </a:extLst>
          </p:cNvPr>
          <p:cNvSpPr txBox="1"/>
          <p:nvPr/>
        </p:nvSpPr>
        <p:spPr>
          <a:xfrm>
            <a:off x="1713251" y="4841729"/>
            <a:ext cx="8765497" cy="923330"/>
          </a:xfrm>
          <a:prstGeom prst="rect">
            <a:avLst/>
          </a:prstGeom>
          <a:noFill/>
        </p:spPr>
        <p:txBody>
          <a:bodyPr wrap="square">
            <a:spAutoFit/>
          </a:bodyPr>
          <a:lstStyle/>
          <a:p>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具体可以分为分类（</a:t>
            </a:r>
            <a:r>
              <a:rPr lang="en-US" altLang="zh-CN" sz="1800" kern="100" dirty="0">
                <a:effectLst/>
                <a:latin typeface="Times New Roman" panose="02020603050405020304" pitchFamily="18" charset="0"/>
                <a:ea typeface="宋体" panose="02010600030101010101" pitchFamily="2" charset="-122"/>
              </a:rPr>
              <a:t>Classification</a:t>
            </a:r>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）和回归（</a:t>
            </a:r>
            <a:r>
              <a:rPr lang="en-US" altLang="zh-CN" sz="1800" kern="100" dirty="0">
                <a:effectLst/>
                <a:latin typeface="Times New Roman" panose="02020603050405020304" pitchFamily="18" charset="0"/>
                <a:ea typeface="宋体" panose="02010600030101010101" pitchFamily="2" charset="-122"/>
              </a:rPr>
              <a:t>Regression</a:t>
            </a:r>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）模型。分类和回归的区别主要在于对待预测的结果是否为离散值，若待预测的数据是离散的，则此类学习任务称为“分类”。若待预测的数据为连续的，则此类任务称为“回归”</a:t>
            </a:r>
            <a:endParaRPr lang="zh-CN" altLang="en-US" dirty="0"/>
          </a:p>
        </p:txBody>
      </p:sp>
      <p:pic>
        <p:nvPicPr>
          <p:cNvPr id="3074" name="图片 1">
            <a:extLst>
              <a:ext uri="{FF2B5EF4-FFF2-40B4-BE49-F238E27FC236}">
                <a16:creationId xmlns:a16="http://schemas.microsoft.com/office/drawing/2014/main" id="{A56AD8F0-2A34-C123-6776-72A0D062EB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98469" y="957682"/>
            <a:ext cx="6189458" cy="3389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29924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zh-CN" altLang="en-US" dirty="0"/>
              <a:t>无监督学习</a:t>
            </a:r>
          </a:p>
        </p:txBody>
      </p:sp>
      <p:sp>
        <p:nvSpPr>
          <p:cNvPr id="5" name="文本框 4">
            <a:extLst>
              <a:ext uri="{FF2B5EF4-FFF2-40B4-BE49-F238E27FC236}">
                <a16:creationId xmlns:a16="http://schemas.microsoft.com/office/drawing/2014/main" id="{F5B15897-444A-5D11-A337-5BA1E28E9B5D}"/>
              </a:ext>
            </a:extLst>
          </p:cNvPr>
          <p:cNvSpPr txBox="1"/>
          <p:nvPr/>
        </p:nvSpPr>
        <p:spPr>
          <a:xfrm>
            <a:off x="685799" y="1561848"/>
            <a:ext cx="4178509" cy="923330"/>
          </a:xfrm>
          <a:prstGeom prst="rect">
            <a:avLst/>
          </a:prstGeom>
          <a:noFill/>
        </p:spPr>
        <p:txBody>
          <a:bodyPr wrap="square">
            <a:spAutoFit/>
          </a:bodyPr>
          <a:lstStyle/>
          <a:p>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根据类别未知（即没有被标记）的训练样本解决模式识别中的各种问题，称为无监督学习</a:t>
            </a:r>
            <a:r>
              <a:rPr lang="zh-CN" altLang="zh-CN" sz="1800"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1800" dirty="0">
                <a:effectLst/>
                <a:latin typeface="Times New Roman" panose="02020603050405020304" pitchFamily="18" charset="0"/>
                <a:ea typeface="宋体" panose="02010600030101010101" pitchFamily="2" charset="-122"/>
              </a:rPr>
              <a:t>Unsupervised Learning</a:t>
            </a:r>
            <a:r>
              <a:rPr lang="zh-CN" altLang="zh-CN" sz="1800"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pic>
        <p:nvPicPr>
          <p:cNvPr id="4098" name="图片 1">
            <a:extLst>
              <a:ext uri="{FF2B5EF4-FFF2-40B4-BE49-F238E27FC236}">
                <a16:creationId xmlns:a16="http://schemas.microsoft.com/office/drawing/2014/main" id="{38B3FFF6-0429-B609-4083-DC97F1F48A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0690" y="1561848"/>
            <a:ext cx="5417356" cy="3063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文本框 8">
            <a:extLst>
              <a:ext uri="{FF2B5EF4-FFF2-40B4-BE49-F238E27FC236}">
                <a16:creationId xmlns:a16="http://schemas.microsoft.com/office/drawing/2014/main" id="{B0BACFA6-B596-6CBE-DA8D-62A86218CE08}"/>
              </a:ext>
            </a:extLst>
          </p:cNvPr>
          <p:cNvSpPr txBox="1"/>
          <p:nvPr/>
        </p:nvSpPr>
        <p:spPr>
          <a:xfrm>
            <a:off x="910651" y="4972986"/>
            <a:ext cx="10122109" cy="1200329"/>
          </a:xfrm>
          <a:prstGeom prst="rect">
            <a:avLst/>
          </a:prstGeom>
          <a:noFill/>
        </p:spPr>
        <p:txBody>
          <a:bodyPr wrap="square">
            <a:spAutoFit/>
          </a:bodyPr>
          <a:lstStyle/>
          <a:p>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无监督学习常见的两类算法分别是聚类（</a:t>
            </a:r>
            <a:r>
              <a:rPr lang="en-US" altLang="zh-CN" sz="1800" kern="100" dirty="0">
                <a:effectLst/>
                <a:latin typeface="Times New Roman" panose="02020603050405020304" pitchFamily="18" charset="0"/>
                <a:ea typeface="宋体" panose="02010600030101010101" pitchFamily="2" charset="-122"/>
              </a:rPr>
              <a:t>clustering</a:t>
            </a:r>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）和降维（</a:t>
            </a:r>
            <a:r>
              <a:rPr lang="en-US" altLang="zh-CN" sz="1800" kern="100" dirty="0">
                <a:effectLst/>
                <a:latin typeface="Times New Roman" panose="02020603050405020304" pitchFamily="18" charset="0"/>
                <a:ea typeface="宋体" panose="02010600030101010101" pitchFamily="2" charset="-122"/>
              </a:rPr>
              <a:t>reducing dimensionality</a:t>
            </a:r>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en-US" sz="1800" kern="100"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聚类简单说就是一种自动分类的方法，在监督学习中，你很清楚每一个分类是什么，但是聚类则不是，你并不清楚聚类后的几个分类每个代表什么意思。降维看上去很像压缩，这是为了在尽可能保存相关的结构的同时降低数据的复杂度。</a:t>
            </a:r>
            <a:endParaRPr lang="zh-CN" altLang="en-US" dirty="0"/>
          </a:p>
        </p:txBody>
      </p:sp>
    </p:spTree>
    <p:extLst>
      <p:ext uri="{BB962C8B-B14F-4D97-AF65-F5344CB8AC3E}">
        <p14:creationId xmlns:p14="http://schemas.microsoft.com/office/powerpoint/2010/main" val="7217814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zh-CN" altLang="en-US" dirty="0"/>
              <a:t>半监督学习</a:t>
            </a:r>
          </a:p>
        </p:txBody>
      </p:sp>
      <p:sp>
        <p:nvSpPr>
          <p:cNvPr id="5" name="文本框 4">
            <a:extLst>
              <a:ext uri="{FF2B5EF4-FFF2-40B4-BE49-F238E27FC236}">
                <a16:creationId xmlns:a16="http://schemas.microsoft.com/office/drawing/2014/main" id="{531D6200-C9FA-DB98-6A5A-45C505FD83F6}"/>
              </a:ext>
            </a:extLst>
          </p:cNvPr>
          <p:cNvSpPr txBox="1"/>
          <p:nvPr/>
        </p:nvSpPr>
        <p:spPr>
          <a:xfrm>
            <a:off x="805720" y="2169269"/>
            <a:ext cx="5377722" cy="1200329"/>
          </a:xfrm>
          <a:prstGeom prst="rect">
            <a:avLst/>
          </a:prstGeom>
          <a:noFill/>
        </p:spPr>
        <p:txBody>
          <a:bodyPr wrap="square">
            <a:spAutoFit/>
          </a:bodyPr>
          <a:lstStyle/>
          <a:p>
            <a:pPr indent="266700" algn="just"/>
            <a:r>
              <a:rPr lang="zh-CN" altLang="zh-CN" sz="1800" dirty="0">
                <a:effectLst/>
                <a:latin typeface="Times New Roman" panose="02020603050405020304" pitchFamily="18" charset="0"/>
                <a:ea typeface="宋体" panose="02010600030101010101" pitchFamily="2" charset="-122"/>
                <a:cs typeface="宋体" panose="02010600030101010101" pitchFamily="2" charset="-122"/>
              </a:rPr>
              <a:t>介于监督学习和无监督学习之间的是半监督学</a:t>
            </a:r>
            <a:r>
              <a:rPr lang="zh-CN" altLang="zh-CN" sz="1800" dirty="0">
                <a:effectLst/>
                <a:latin typeface="Times New Roman" panose="02020603050405020304" pitchFamily="18" charset="0"/>
                <a:ea typeface="宋体" panose="02010600030101010101" pitchFamily="2" charset="-122"/>
              </a:rPr>
              <a:t>习（</a:t>
            </a:r>
            <a:r>
              <a:rPr lang="en-US" altLang="zh-CN" sz="1800" dirty="0">
                <a:effectLst/>
                <a:latin typeface="Times New Roman" panose="02020603050405020304" pitchFamily="18" charset="0"/>
                <a:ea typeface="宋体" panose="02010600030101010101" pitchFamily="2" charset="-122"/>
              </a:rPr>
              <a:t>Semi-supervised Learning</a:t>
            </a:r>
            <a:r>
              <a:rPr lang="zh-CN" altLang="zh-CN" sz="1800" dirty="0">
                <a:effectLst/>
                <a:latin typeface="Times New Roman" panose="02020603050405020304" pitchFamily="18" charset="0"/>
                <a:ea typeface="宋体" panose="02010600030101010101" pitchFamily="2" charset="-122"/>
              </a:rPr>
              <a:t>）。</a:t>
            </a:r>
            <a:r>
              <a:rPr lang="zh-CN" altLang="zh-CN" sz="1800" dirty="0">
                <a:effectLst/>
                <a:latin typeface="Times New Roman" panose="02020603050405020304" pitchFamily="18" charset="0"/>
                <a:ea typeface="宋体" panose="02010600030101010101" pitchFamily="2" charset="-122"/>
                <a:cs typeface="宋体" panose="02010600030101010101" pitchFamily="2" charset="-122"/>
              </a:rPr>
              <a:t>半监督学习的训练数据一部分有标记，另一部分没有标记，而没有标记数据的数量常常远大于有标记数据的数量。</a:t>
            </a:r>
            <a:endParaRPr lang="zh-CN" altLang="zh-CN" sz="2400" dirty="0">
              <a:effectLst/>
              <a:latin typeface="Times New Roman" panose="02020603050405020304" pitchFamily="18" charset="0"/>
              <a:ea typeface="等线" panose="02010600030101010101" pitchFamily="2" charset="-122"/>
            </a:endParaRPr>
          </a:p>
        </p:txBody>
      </p:sp>
      <p:pic>
        <p:nvPicPr>
          <p:cNvPr id="6" name="图片 5">
            <a:extLst>
              <a:ext uri="{FF2B5EF4-FFF2-40B4-BE49-F238E27FC236}">
                <a16:creationId xmlns:a16="http://schemas.microsoft.com/office/drawing/2014/main" id="{4A690B26-DC5F-2B65-E3CB-B21F54D3D06F}"/>
              </a:ext>
            </a:extLst>
          </p:cNvPr>
          <p:cNvPicPr>
            <a:picLocks noChangeAspect="1"/>
          </p:cNvPicPr>
          <p:nvPr/>
        </p:nvPicPr>
        <p:blipFill>
          <a:blip r:embed="rId2"/>
          <a:stretch>
            <a:fillRect/>
          </a:stretch>
        </p:blipFill>
        <p:spPr>
          <a:xfrm>
            <a:off x="7261095" y="2243987"/>
            <a:ext cx="3231160" cy="2370025"/>
          </a:xfrm>
          <a:prstGeom prst="rect">
            <a:avLst/>
          </a:prstGeom>
        </p:spPr>
      </p:pic>
    </p:spTree>
    <p:extLst>
      <p:ext uri="{BB962C8B-B14F-4D97-AF65-F5344CB8AC3E}">
        <p14:creationId xmlns:p14="http://schemas.microsoft.com/office/powerpoint/2010/main" val="33481043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zh-CN" altLang="en-US" dirty="0"/>
              <a:t>强化学习</a:t>
            </a:r>
          </a:p>
        </p:txBody>
      </p:sp>
      <p:sp>
        <p:nvSpPr>
          <p:cNvPr id="4" name="文本框 3">
            <a:extLst>
              <a:ext uri="{FF2B5EF4-FFF2-40B4-BE49-F238E27FC236}">
                <a16:creationId xmlns:a16="http://schemas.microsoft.com/office/drawing/2014/main" id="{25A82D38-5C17-6DA5-2E95-FC42DADA4829}"/>
              </a:ext>
            </a:extLst>
          </p:cNvPr>
          <p:cNvSpPr txBox="1"/>
          <p:nvPr/>
        </p:nvSpPr>
        <p:spPr>
          <a:xfrm>
            <a:off x="573372" y="2236725"/>
            <a:ext cx="4223480" cy="1754326"/>
          </a:xfrm>
          <a:prstGeom prst="rect">
            <a:avLst/>
          </a:prstGeom>
          <a:noFill/>
        </p:spPr>
        <p:txBody>
          <a:bodyPr wrap="square">
            <a:spAutoFit/>
          </a:bodyPr>
          <a:lstStyle/>
          <a:p>
            <a:r>
              <a:rPr lang="zh-CN" altLang="zh-CN" sz="1800" dirty="0">
                <a:effectLst/>
                <a:latin typeface="Times New Roman" panose="02020603050405020304" pitchFamily="18" charset="0"/>
                <a:ea typeface="宋体" panose="02010600030101010101" pitchFamily="2" charset="-122"/>
                <a:cs typeface="宋体" panose="02010600030101010101" pitchFamily="2" charset="-122"/>
              </a:rPr>
              <a:t>强化学</a:t>
            </a:r>
            <a:r>
              <a:rPr lang="zh-CN" altLang="zh-CN" sz="1800" dirty="0">
                <a:effectLst/>
                <a:latin typeface="Times New Roman" panose="02020603050405020304" pitchFamily="18" charset="0"/>
                <a:ea typeface="宋体" panose="02010600030101010101" pitchFamily="2" charset="-122"/>
                <a:cs typeface="Times New Roman" panose="02020603050405020304" pitchFamily="18" charset="0"/>
              </a:rPr>
              <a:t>习（</a:t>
            </a:r>
            <a:r>
              <a:rPr lang="en-US" altLang="zh-CN" sz="1800" dirty="0">
                <a:effectLst/>
                <a:latin typeface="Times New Roman" panose="02020603050405020304" pitchFamily="18" charset="0"/>
                <a:ea typeface="宋体" panose="02010600030101010101" pitchFamily="2" charset="-122"/>
              </a:rPr>
              <a:t>Reinforcement Learning</a:t>
            </a:r>
            <a:r>
              <a:rPr lang="zh-CN" altLang="zh-CN" sz="1800" dirty="0">
                <a:effectLst/>
                <a:latin typeface="Times New Roman" panose="02020603050405020304" pitchFamily="18" charset="0"/>
                <a:ea typeface="宋体" panose="02010600030101010101" pitchFamily="2" charset="-122"/>
                <a:cs typeface="Times New Roman" panose="02020603050405020304" pitchFamily="18" charset="0"/>
              </a:rPr>
              <a:t>）是解</a:t>
            </a:r>
            <a:r>
              <a:rPr lang="zh-CN" altLang="zh-CN" sz="1800" dirty="0">
                <a:effectLst/>
                <a:latin typeface="Times New Roman" panose="02020603050405020304" pitchFamily="18" charset="0"/>
                <a:ea typeface="宋体" panose="02010600030101010101" pitchFamily="2" charset="-122"/>
                <a:cs typeface="宋体" panose="02010600030101010101" pitchFamily="2" charset="-122"/>
              </a:rPr>
              <a:t>决计算机从感知到决策控制的问题，</a:t>
            </a:r>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是一类特殊的机器学习算法</a:t>
            </a:r>
            <a:r>
              <a:rPr lang="zh-CN" altLang="zh-CN" sz="1800" dirty="0">
                <a:effectLst/>
                <a:latin typeface="Times New Roman" panose="02020603050405020304" pitchFamily="18" charset="0"/>
                <a:ea typeface="宋体" panose="02010600030101010101" pitchFamily="2" charset="-122"/>
                <a:cs typeface="宋体" panose="02010600030101010101" pitchFamily="2" charset="-122"/>
              </a:rPr>
              <a:t>。强化学习是以目标为导向的，它的训练是从一张白纸的状态开始，经由许多个步骤来实现某一维度上的目标最大化。</a:t>
            </a:r>
            <a:endParaRPr lang="zh-CN" altLang="en-US" dirty="0"/>
          </a:p>
        </p:txBody>
      </p:sp>
      <p:pic>
        <p:nvPicPr>
          <p:cNvPr id="5122" name="Picture 2">
            <a:extLst>
              <a:ext uri="{FF2B5EF4-FFF2-40B4-BE49-F238E27FC236}">
                <a16:creationId xmlns:a16="http://schemas.microsoft.com/office/drawing/2014/main" id="{E8B711AA-0C48-6296-C889-9164B5E4B9E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0" y="1947472"/>
            <a:ext cx="4229647" cy="2706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35185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F081BCF8-C048-B1F2-CCF4-856F54A60CE6}"/>
              </a:ext>
            </a:extLst>
          </p:cNvPr>
          <p:cNvSpPr/>
          <p:nvPr/>
        </p:nvSpPr>
        <p:spPr>
          <a:xfrm>
            <a:off x="4984156" y="2967335"/>
            <a:ext cx="2223686" cy="923330"/>
          </a:xfrm>
          <a:prstGeom prst="rect">
            <a:avLst/>
          </a:prstGeom>
          <a:noFill/>
        </p:spPr>
        <p:txBody>
          <a:bodyPr wrap="none" lIns="91440" tIns="45720" rIns="91440" bIns="45720">
            <a:spAutoFit/>
          </a:bodyPr>
          <a:lstStyle/>
          <a:p>
            <a:pPr algn="ctr"/>
            <a:r>
              <a:rPr lang="en-US" altLang="zh-CN" sz="5400" b="0" cap="none" spc="0" dirty="0">
                <a:ln w="0"/>
                <a:solidFill>
                  <a:schemeClr val="tx1"/>
                </a:solidFill>
                <a:effectLst>
                  <a:outerShdw blurRad="38100" dist="19050" dir="2700000" algn="tl" rotWithShape="0">
                    <a:schemeClr val="dk1">
                      <a:alpha val="40000"/>
                    </a:schemeClr>
                  </a:outerShdw>
                </a:effectLst>
              </a:rPr>
              <a:t>thanks</a:t>
            </a:r>
            <a:endParaRPr lang="zh-CN" altLang="en-US"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9319802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82935" y="2305505"/>
            <a:ext cx="3096011" cy="751139"/>
            <a:chOff x="4123410" y="1826618"/>
            <a:chExt cx="3096011" cy="751139"/>
          </a:xfrm>
        </p:grpSpPr>
        <p:grpSp>
          <p:nvGrpSpPr>
            <p:cNvPr id="3" name="组合 2"/>
            <p:cNvGrpSpPr/>
            <p:nvPr/>
          </p:nvGrpSpPr>
          <p:grpSpPr>
            <a:xfrm>
              <a:off x="4123410" y="1826618"/>
              <a:ext cx="738875" cy="751139"/>
              <a:chOff x="2498710" y="2311467"/>
              <a:chExt cx="1748840" cy="1777866"/>
            </a:xfrm>
          </p:grpSpPr>
          <p:sp>
            <p:nvSpPr>
              <p:cNvPr id="7" name="椭圆 6"/>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1</a:t>
                </a:r>
                <a:endParaRPr lang="zh-CN" altLang="en-US" sz="3200" dirty="0"/>
              </a:p>
            </p:txBody>
          </p:sp>
          <p:sp>
            <p:nvSpPr>
              <p:cNvPr id="8" name="椭圆 7"/>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9" name="椭圆 8"/>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10" name="椭圆 9"/>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4" name="文本框 8"/>
            <p:cNvSpPr txBox="1"/>
            <p:nvPr/>
          </p:nvSpPr>
          <p:spPr>
            <a:xfrm>
              <a:off x="4962606" y="1991163"/>
              <a:ext cx="2256815"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dirty="0">
                  <a:solidFill>
                    <a:schemeClr val="tx1">
                      <a:lumMod val="75000"/>
                      <a:lumOff val="25000"/>
                    </a:schemeClr>
                  </a:solidFill>
                  <a:cs typeface="+mn-ea"/>
                  <a:sym typeface="+mn-lt"/>
                </a:rPr>
                <a:t>人工智能</a:t>
              </a: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概述</a:t>
              </a:r>
            </a:p>
          </p:txBody>
        </p:sp>
        <p:cxnSp>
          <p:nvCxnSpPr>
            <p:cNvPr id="6" name="直接连接符 5"/>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6547906" y="2305505"/>
            <a:ext cx="4246218" cy="751139"/>
            <a:chOff x="4123410" y="1826618"/>
            <a:chExt cx="4246218" cy="751139"/>
          </a:xfrm>
        </p:grpSpPr>
        <p:grpSp>
          <p:nvGrpSpPr>
            <p:cNvPr id="12" name="组合 11"/>
            <p:cNvGrpSpPr/>
            <p:nvPr/>
          </p:nvGrpSpPr>
          <p:grpSpPr>
            <a:xfrm>
              <a:off x="4123410" y="1826618"/>
              <a:ext cx="738875" cy="751139"/>
              <a:chOff x="2498710" y="2311467"/>
              <a:chExt cx="1748840" cy="1777866"/>
            </a:xfrm>
          </p:grpSpPr>
          <p:sp>
            <p:nvSpPr>
              <p:cNvPr id="16" name="椭圆 1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2</a:t>
                </a:r>
                <a:endParaRPr lang="zh-CN" altLang="en-US" sz="3200" dirty="0"/>
              </a:p>
            </p:txBody>
          </p:sp>
          <p:sp>
            <p:nvSpPr>
              <p:cNvPr id="17" name="椭圆 1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18" name="椭圆 1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19" name="椭圆 1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13" name="文本框 8"/>
            <p:cNvSpPr txBox="1"/>
            <p:nvPr/>
          </p:nvSpPr>
          <p:spPr>
            <a:xfrm>
              <a:off x="4927756" y="1981963"/>
              <a:ext cx="3095154"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机器学习两大流派</a:t>
              </a:r>
            </a:p>
          </p:txBody>
        </p:sp>
        <p:sp>
          <p:nvSpPr>
            <p:cNvPr id="14" name="文本框 4"/>
            <p:cNvSpPr txBox="1"/>
            <p:nvPr/>
          </p:nvSpPr>
          <p:spPr>
            <a:xfrm>
              <a:off x="4927755" y="2269980"/>
              <a:ext cx="344187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dist" defTabSz="342900" fontAlgn="auto">
                <a:spcBef>
                  <a:spcPts val="0"/>
                </a:spcBef>
                <a:spcAft>
                  <a:spcPts val="0"/>
                </a:spcAft>
                <a:defRPr/>
              </a:pPr>
              <a:endParaRPr kumimoji="1" lang="zh-CN" altLang="en-US" sz="1400" dirty="0">
                <a:solidFill>
                  <a:schemeClr val="tx1">
                    <a:lumMod val="50000"/>
                    <a:lumOff val="50000"/>
                  </a:schemeClr>
                </a:solidFill>
                <a:cs typeface="+mn-ea"/>
                <a:sym typeface="+mn-lt"/>
              </a:endParaRPr>
            </a:p>
          </p:txBody>
        </p:sp>
        <p:cxnSp>
          <p:nvCxnSpPr>
            <p:cNvPr id="15" name="直接连接符 14"/>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2582934" y="4064360"/>
            <a:ext cx="3033956" cy="751139"/>
            <a:chOff x="4123410" y="1826618"/>
            <a:chExt cx="3033956" cy="751139"/>
          </a:xfrm>
        </p:grpSpPr>
        <p:grpSp>
          <p:nvGrpSpPr>
            <p:cNvPr id="21" name="组合 20"/>
            <p:cNvGrpSpPr/>
            <p:nvPr/>
          </p:nvGrpSpPr>
          <p:grpSpPr>
            <a:xfrm>
              <a:off x="4123410" y="1826618"/>
              <a:ext cx="738875" cy="751139"/>
              <a:chOff x="2498710" y="2311467"/>
              <a:chExt cx="1748840" cy="1777866"/>
            </a:xfrm>
          </p:grpSpPr>
          <p:sp>
            <p:nvSpPr>
              <p:cNvPr id="25" name="椭圆 24"/>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3</a:t>
                </a:r>
                <a:endParaRPr lang="zh-CN" altLang="en-US" sz="3200" dirty="0"/>
              </a:p>
            </p:txBody>
          </p:sp>
          <p:sp>
            <p:nvSpPr>
              <p:cNvPr id="26" name="椭圆 25"/>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27" name="椭圆 26"/>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28" name="椭圆 27"/>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22" name="文本框 8"/>
            <p:cNvSpPr txBox="1"/>
            <p:nvPr/>
          </p:nvSpPr>
          <p:spPr>
            <a:xfrm>
              <a:off x="4900551" y="2006085"/>
              <a:ext cx="2256815"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dirty="0">
                  <a:solidFill>
                    <a:schemeClr val="tx1">
                      <a:lumMod val="75000"/>
                      <a:lumOff val="25000"/>
                    </a:schemeClr>
                  </a:solidFill>
                  <a:cs typeface="+mn-ea"/>
                  <a:sym typeface="+mn-lt"/>
                </a:rPr>
                <a:t>机器学习的三要素</a:t>
              </a:r>
              <a:endPar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cxnSp>
          <p:nvCxnSpPr>
            <p:cNvPr id="24" name="直接连接符 23"/>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8" name="文本框 37"/>
          <p:cNvSpPr txBox="1"/>
          <p:nvPr/>
        </p:nvSpPr>
        <p:spPr>
          <a:xfrm>
            <a:off x="4789715" y="208096"/>
            <a:ext cx="2612571" cy="646331"/>
          </a:xfrm>
          <a:prstGeom prst="rect">
            <a:avLst/>
          </a:prstGeom>
          <a:noFill/>
        </p:spPr>
        <p:txBody>
          <a:bodyPr wrap="square" rtlCol="0">
            <a:spAutoFit/>
          </a:bodyPr>
          <a:lstStyle/>
          <a:p>
            <a:pPr algn="ctr"/>
            <a:r>
              <a:rPr lang="en-US" altLang="zh-CN" sz="3600" dirty="0">
                <a:solidFill>
                  <a:schemeClr val="accent1"/>
                </a:solidFill>
              </a:rPr>
              <a:t>CONTENT</a:t>
            </a:r>
            <a:endParaRPr lang="zh-CN" altLang="en-US" sz="3600" dirty="0">
              <a:solidFill>
                <a:schemeClr val="accent1"/>
              </a:solidFill>
            </a:endParaRPr>
          </a:p>
        </p:txBody>
      </p:sp>
      <p:sp>
        <p:nvSpPr>
          <p:cNvPr id="39" name="自由: 形状 85"/>
          <p:cNvSpPr/>
          <p:nvPr/>
        </p:nvSpPr>
        <p:spPr>
          <a:xfrm rot="2700000">
            <a:off x="6025850" y="813191"/>
            <a:ext cx="140300" cy="140300"/>
          </a:xfrm>
          <a:custGeom>
            <a:avLst/>
            <a:gdLst>
              <a:gd name="connsiteX0" fmla="*/ 757780 w 914400"/>
              <a:gd name="connsiteY0" fmla="*/ 0 h 914400"/>
              <a:gd name="connsiteX1" fmla="*/ 914400 w 914400"/>
              <a:gd name="connsiteY1" fmla="*/ 0 h 914400"/>
              <a:gd name="connsiteX2" fmla="*/ 914400 w 914400"/>
              <a:gd name="connsiteY2" fmla="*/ 914400 h 914400"/>
              <a:gd name="connsiteX3" fmla="*/ 0 w 914400"/>
              <a:gd name="connsiteY3" fmla="*/ 914400 h 914400"/>
              <a:gd name="connsiteX4" fmla="*/ 0 w 914400"/>
              <a:gd name="connsiteY4" fmla="*/ 749181 h 914400"/>
              <a:gd name="connsiteX5" fmla="*/ 757780 w 914400"/>
              <a:gd name="connsiteY5" fmla="*/ 749181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914400">
                <a:moveTo>
                  <a:pt x="757780" y="0"/>
                </a:moveTo>
                <a:lnTo>
                  <a:pt x="914400" y="0"/>
                </a:lnTo>
                <a:lnTo>
                  <a:pt x="914400" y="914400"/>
                </a:lnTo>
                <a:lnTo>
                  <a:pt x="0" y="914400"/>
                </a:lnTo>
                <a:lnTo>
                  <a:pt x="0" y="749181"/>
                </a:lnTo>
                <a:lnTo>
                  <a:pt x="757780" y="74918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9" name="组合 28">
            <a:extLst>
              <a:ext uri="{FF2B5EF4-FFF2-40B4-BE49-F238E27FC236}">
                <a16:creationId xmlns:a16="http://schemas.microsoft.com/office/drawing/2014/main" id="{EB605EB7-D62E-2E3A-2E22-EC12C8075641}"/>
              </a:ext>
            </a:extLst>
          </p:cNvPr>
          <p:cNvGrpSpPr/>
          <p:nvPr/>
        </p:nvGrpSpPr>
        <p:grpSpPr>
          <a:xfrm>
            <a:off x="6547905" y="4065442"/>
            <a:ext cx="3424297" cy="751139"/>
            <a:chOff x="4123410" y="1826618"/>
            <a:chExt cx="3424297" cy="751139"/>
          </a:xfrm>
        </p:grpSpPr>
        <p:grpSp>
          <p:nvGrpSpPr>
            <p:cNvPr id="30" name="组合 29">
              <a:extLst>
                <a:ext uri="{FF2B5EF4-FFF2-40B4-BE49-F238E27FC236}">
                  <a16:creationId xmlns:a16="http://schemas.microsoft.com/office/drawing/2014/main" id="{8FC62473-8162-F7D0-4A32-67CB16E4BA40}"/>
                </a:ext>
              </a:extLst>
            </p:cNvPr>
            <p:cNvGrpSpPr/>
            <p:nvPr/>
          </p:nvGrpSpPr>
          <p:grpSpPr>
            <a:xfrm>
              <a:off x="4123410" y="1826618"/>
              <a:ext cx="738875" cy="751139"/>
              <a:chOff x="2498710" y="2311467"/>
              <a:chExt cx="1748840" cy="1777866"/>
            </a:xfrm>
          </p:grpSpPr>
          <p:sp>
            <p:nvSpPr>
              <p:cNvPr id="33" name="椭圆 32">
                <a:extLst>
                  <a:ext uri="{FF2B5EF4-FFF2-40B4-BE49-F238E27FC236}">
                    <a16:creationId xmlns:a16="http://schemas.microsoft.com/office/drawing/2014/main" id="{3BB6E419-A7E0-74C9-A55C-2D4183F6D109}"/>
                  </a:ext>
                </a:extLst>
              </p:cNvPr>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4</a:t>
                </a:r>
                <a:endParaRPr lang="zh-CN" altLang="en-US" sz="3200" dirty="0"/>
              </a:p>
            </p:txBody>
          </p:sp>
          <p:sp>
            <p:nvSpPr>
              <p:cNvPr id="34" name="椭圆 33">
                <a:extLst>
                  <a:ext uri="{FF2B5EF4-FFF2-40B4-BE49-F238E27FC236}">
                    <a16:creationId xmlns:a16="http://schemas.microsoft.com/office/drawing/2014/main" id="{28E359CE-07A5-924F-82F5-CA1193169C3E}"/>
                  </a:ext>
                </a:extLst>
              </p:cNvPr>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35" name="椭圆 34">
                <a:extLst>
                  <a:ext uri="{FF2B5EF4-FFF2-40B4-BE49-F238E27FC236}">
                    <a16:creationId xmlns:a16="http://schemas.microsoft.com/office/drawing/2014/main" id="{7D40B833-0314-BC8C-1073-3BE1363DD97F}"/>
                  </a:ext>
                </a:extLst>
              </p:cNvPr>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36" name="椭圆 35">
                <a:extLst>
                  <a:ext uri="{FF2B5EF4-FFF2-40B4-BE49-F238E27FC236}">
                    <a16:creationId xmlns:a16="http://schemas.microsoft.com/office/drawing/2014/main" id="{FB8F7FB4-DB4F-A82F-3D57-7E1D7E5701A4}"/>
                  </a:ext>
                </a:extLst>
              </p:cNvPr>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31" name="文本框 8">
              <a:extLst>
                <a:ext uri="{FF2B5EF4-FFF2-40B4-BE49-F238E27FC236}">
                  <a16:creationId xmlns:a16="http://schemas.microsoft.com/office/drawing/2014/main" id="{098C7CB8-E359-8585-01B3-04FDC7282EE7}"/>
                </a:ext>
              </a:extLst>
            </p:cNvPr>
            <p:cNvSpPr txBox="1"/>
            <p:nvPr/>
          </p:nvSpPr>
          <p:spPr>
            <a:xfrm>
              <a:off x="4924004" y="1997895"/>
              <a:ext cx="2623703"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dirty="0">
                  <a:solidFill>
                    <a:schemeClr val="tx1">
                      <a:lumMod val="75000"/>
                      <a:lumOff val="25000"/>
                    </a:schemeClr>
                  </a:solidFill>
                  <a:cs typeface="+mn-ea"/>
                  <a:sym typeface="+mn-lt"/>
                </a:rPr>
                <a:t>机器学习的四种类型</a:t>
              </a:r>
              <a:endPar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cxnSp>
          <p:nvCxnSpPr>
            <p:cNvPr id="32" name="直接连接符 31">
              <a:extLst>
                <a:ext uri="{FF2B5EF4-FFF2-40B4-BE49-F238E27FC236}">
                  <a16:creationId xmlns:a16="http://schemas.microsoft.com/office/drawing/2014/main" id="{D747CE05-5990-0F4B-C8ED-28747F2C4DC4}"/>
                </a:ext>
              </a:extLst>
            </p:cNvPr>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577110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1 </a:t>
            </a:r>
            <a:r>
              <a:rPr lang="zh-CN" altLang="en-US" dirty="0"/>
              <a:t>人工智能概述</a:t>
            </a:r>
          </a:p>
        </p:txBody>
      </p:sp>
      <p:pic>
        <p:nvPicPr>
          <p:cNvPr id="5" name="图片 4">
            <a:extLst>
              <a:ext uri="{FF2B5EF4-FFF2-40B4-BE49-F238E27FC236}">
                <a16:creationId xmlns:a16="http://schemas.microsoft.com/office/drawing/2014/main" id="{427430C1-78DF-5BE4-3DCB-EE88A448F5C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506109" y="1552889"/>
            <a:ext cx="3095679" cy="3724275"/>
          </a:xfrm>
          <a:prstGeom prst="rect">
            <a:avLst/>
          </a:prstGeom>
        </p:spPr>
      </p:pic>
      <p:sp>
        <p:nvSpPr>
          <p:cNvPr id="6" name="Text Placeholder 3">
            <a:extLst>
              <a:ext uri="{FF2B5EF4-FFF2-40B4-BE49-F238E27FC236}">
                <a16:creationId xmlns:a16="http://schemas.microsoft.com/office/drawing/2014/main" id="{A57E44F3-C55C-A453-CA9D-179237150731}"/>
              </a:ext>
            </a:extLst>
          </p:cNvPr>
          <p:cNvSpPr txBox="1"/>
          <p:nvPr/>
        </p:nvSpPr>
        <p:spPr>
          <a:xfrm>
            <a:off x="4949407" y="1704726"/>
            <a:ext cx="4104456" cy="804314"/>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6000" b="1" dirty="0">
                <a:solidFill>
                  <a:schemeClr val="tx1">
                    <a:lumMod val="75000"/>
                    <a:lumOff val="25000"/>
                  </a:schemeClr>
                </a:solidFill>
                <a:latin typeface="微软雅黑" panose="020B0503020204020204" pitchFamily="34" charset="-122"/>
                <a:ea typeface="微软雅黑" panose="020B0503020204020204" pitchFamily="34" charset="-122"/>
              </a:rPr>
              <a:t>人工智能</a:t>
            </a:r>
          </a:p>
        </p:txBody>
      </p:sp>
      <p:sp>
        <p:nvSpPr>
          <p:cNvPr id="7" name="Text Placeholder 4">
            <a:extLst>
              <a:ext uri="{FF2B5EF4-FFF2-40B4-BE49-F238E27FC236}">
                <a16:creationId xmlns:a16="http://schemas.microsoft.com/office/drawing/2014/main" id="{72B9430D-0E6B-B228-FC84-6285B9DF2982}"/>
              </a:ext>
            </a:extLst>
          </p:cNvPr>
          <p:cNvSpPr txBox="1"/>
          <p:nvPr/>
        </p:nvSpPr>
        <p:spPr>
          <a:xfrm>
            <a:off x="5037878" y="2716206"/>
            <a:ext cx="6152635" cy="2736281"/>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150000"/>
              </a:lnSpc>
              <a:buFont typeface="Wingdings" charset="2"/>
              <a:buChar char="l"/>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它是研究、开发用于模拟、延伸和扩展人的智能的理论、方法、技术及应用系统的一门新的技术科学。  </a:t>
            </a: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a:p>
            <a:pPr algn="just">
              <a:lnSpc>
                <a:spcPct val="150000"/>
              </a:lnSpc>
              <a:buFont typeface="Wingdings" charset="2"/>
              <a:buChar char="l"/>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人工智能是计算机科学的一个分支，它企图了解智能的实质，并生产出一种新的能以人类智能相似的方式做出反应的智能机器，该领域的研究包括机器人、语言识别、图像识别、自然语言处理和专家系统等。 </a:t>
            </a: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a:p>
            <a:pPr algn="just">
              <a:lnSpc>
                <a:spcPct val="150000"/>
              </a:lnSpc>
              <a:buFont typeface="Wingdings" charset="2"/>
              <a:buChar char="l"/>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人工智能从诞生以来，理论和技术日益成熟，应用领域也不断扩大，可以设想，未来人工智能带来的科技产品，将会是人类智慧的“容器”。</a:t>
            </a: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58259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par>
                          <p:cTn id="8" fill="hold">
                            <p:stCondLst>
                              <p:cond delay="500"/>
                            </p:stCondLst>
                            <p:childTnLst>
                              <p:par>
                                <p:cTn id="9" presetID="18" presetClass="entr" presetSubtype="12"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strips(downLeft)">
                                      <p:cBhvr>
                                        <p:cTn id="11" dur="500"/>
                                        <p:tgtEl>
                                          <p:spTgt spid="6">
                                            <p:txEl>
                                              <p:pRg st="0" end="0"/>
                                            </p:txEl>
                                          </p:spTgt>
                                        </p:tgtEl>
                                      </p:cBhvr>
                                    </p:animEffect>
                                  </p:childTnLst>
                                </p:cTn>
                              </p:par>
                              <p:par>
                                <p:cTn id="12" presetID="18" presetClass="entr" presetSubtype="12" fill="hold" grpId="0" nodeType="with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Effect transition="in" filter="strips(downLeft)">
                                      <p:cBhvr>
                                        <p:cTn id="14" dur="500"/>
                                        <p:tgtEl>
                                          <p:spTgt spid="7">
                                            <p:txEl>
                                              <p:pRg st="0" end="0"/>
                                            </p:txEl>
                                          </p:spTgt>
                                        </p:tgtEl>
                                      </p:cBhvr>
                                    </p:animEffect>
                                  </p:childTnLst>
                                </p:cTn>
                              </p:par>
                              <p:par>
                                <p:cTn id="15" presetID="18" presetClass="entr" presetSubtype="12" fill="hold" grpId="0" nodeType="with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Effect transition="in" filter="strips(downLeft)">
                                      <p:cBhvr>
                                        <p:cTn id="17" dur="500"/>
                                        <p:tgtEl>
                                          <p:spTgt spid="7">
                                            <p:txEl>
                                              <p:pRg st="1" end="1"/>
                                            </p:txEl>
                                          </p:spTgt>
                                        </p:tgtEl>
                                      </p:cBhvr>
                                    </p:animEffect>
                                  </p:childTnLst>
                                </p:cTn>
                              </p:par>
                              <p:par>
                                <p:cTn id="18" presetID="18" presetClass="entr" presetSubtype="12" fill="hold" grpId="0" nodeType="withEffect">
                                  <p:stCondLst>
                                    <p:cond delay="0"/>
                                  </p:stCondLst>
                                  <p:childTnLst>
                                    <p:set>
                                      <p:cBhvr>
                                        <p:cTn id="19" dur="1" fill="hold">
                                          <p:stCondLst>
                                            <p:cond delay="0"/>
                                          </p:stCondLst>
                                        </p:cTn>
                                        <p:tgtEl>
                                          <p:spTgt spid="7">
                                            <p:txEl>
                                              <p:pRg st="2" end="2"/>
                                            </p:txEl>
                                          </p:spTgt>
                                        </p:tgtEl>
                                        <p:attrNameLst>
                                          <p:attrName>style.visibility</p:attrName>
                                        </p:attrNameLst>
                                      </p:cBhvr>
                                      <p:to>
                                        <p:strVal val="visible"/>
                                      </p:to>
                                    </p:set>
                                    <p:animEffect transition="in" filter="strips(downLeft)">
                                      <p:cBhvr>
                                        <p:cTn id="20"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 8">
            <a:extLst>
              <a:ext uri="{FF2B5EF4-FFF2-40B4-BE49-F238E27FC236}">
                <a16:creationId xmlns:a16="http://schemas.microsoft.com/office/drawing/2014/main" id="{2D6B93E3-4D51-68FC-D49E-B99835E50A09}"/>
              </a:ext>
            </a:extLst>
          </p:cNvPr>
          <p:cNvGrpSpPr/>
          <p:nvPr/>
        </p:nvGrpSpPr>
        <p:grpSpPr>
          <a:xfrm>
            <a:off x="1822753" y="630641"/>
            <a:ext cx="7796463" cy="3577388"/>
            <a:chOff x="2422357" y="473244"/>
            <a:chExt cx="7796462" cy="3577388"/>
          </a:xfrm>
        </p:grpSpPr>
        <p:grpSp>
          <p:nvGrpSpPr>
            <p:cNvPr id="8" name="组 4">
              <a:extLst>
                <a:ext uri="{FF2B5EF4-FFF2-40B4-BE49-F238E27FC236}">
                  <a16:creationId xmlns:a16="http://schemas.microsoft.com/office/drawing/2014/main" id="{C5276FEC-E71F-1C65-C40E-DE613D321B71}"/>
                </a:ext>
              </a:extLst>
            </p:cNvPr>
            <p:cNvGrpSpPr/>
            <p:nvPr/>
          </p:nvGrpSpPr>
          <p:grpSpPr>
            <a:xfrm>
              <a:off x="2422357" y="473244"/>
              <a:ext cx="7796462" cy="3577388"/>
              <a:chOff x="2422357" y="473244"/>
              <a:chExt cx="7796462" cy="3577388"/>
            </a:xfrm>
          </p:grpSpPr>
          <p:sp>
            <p:nvSpPr>
              <p:cNvPr id="12" name="椭圆 11">
                <a:extLst>
                  <a:ext uri="{FF2B5EF4-FFF2-40B4-BE49-F238E27FC236}">
                    <a16:creationId xmlns:a16="http://schemas.microsoft.com/office/drawing/2014/main" id="{A9DC93EF-66DC-63FF-F50B-3CA798810301}"/>
                  </a:ext>
                </a:extLst>
              </p:cNvPr>
              <p:cNvSpPr/>
              <p:nvPr/>
            </p:nvSpPr>
            <p:spPr>
              <a:xfrm>
                <a:off x="2422357" y="1138991"/>
                <a:ext cx="2245895" cy="2245895"/>
              </a:xfrm>
              <a:prstGeom prst="ellipse">
                <a:avLst/>
              </a:prstGeom>
              <a:noFill/>
              <a:ln>
                <a:solidFill>
                  <a:srgbClr val="4C4C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3" name="椭圆 12">
                <a:extLst>
                  <a:ext uri="{FF2B5EF4-FFF2-40B4-BE49-F238E27FC236}">
                    <a16:creationId xmlns:a16="http://schemas.microsoft.com/office/drawing/2014/main" id="{C9FF9188-A8B3-3B34-FAA3-C899312C5FE7}"/>
                  </a:ext>
                </a:extLst>
              </p:cNvPr>
              <p:cNvSpPr/>
              <p:nvPr/>
            </p:nvSpPr>
            <p:spPr>
              <a:xfrm>
                <a:off x="4531894" y="473244"/>
                <a:ext cx="3577388" cy="3577388"/>
              </a:xfrm>
              <a:prstGeom prst="ellipse">
                <a:avLst/>
              </a:prstGeom>
              <a:noFill/>
              <a:ln>
                <a:solidFill>
                  <a:srgbClr val="4C4C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 name="椭圆 13">
                <a:extLst>
                  <a:ext uri="{FF2B5EF4-FFF2-40B4-BE49-F238E27FC236}">
                    <a16:creationId xmlns:a16="http://schemas.microsoft.com/office/drawing/2014/main" id="{BA6BA00C-E9AF-AACD-FF14-F0D03C091D61}"/>
                  </a:ext>
                </a:extLst>
              </p:cNvPr>
              <p:cNvSpPr/>
              <p:nvPr/>
            </p:nvSpPr>
            <p:spPr>
              <a:xfrm>
                <a:off x="7972924" y="1138991"/>
                <a:ext cx="2245895" cy="2245895"/>
              </a:xfrm>
              <a:prstGeom prst="ellipse">
                <a:avLst/>
              </a:prstGeom>
              <a:noFill/>
              <a:ln>
                <a:solidFill>
                  <a:srgbClr val="4C4C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9" name="Text Placeholder 3">
              <a:extLst>
                <a:ext uri="{FF2B5EF4-FFF2-40B4-BE49-F238E27FC236}">
                  <a16:creationId xmlns:a16="http://schemas.microsoft.com/office/drawing/2014/main" id="{EEE70E6C-212B-CD42-894F-5475A5E188F7}"/>
                </a:ext>
              </a:extLst>
            </p:cNvPr>
            <p:cNvSpPr txBox="1"/>
            <p:nvPr/>
          </p:nvSpPr>
          <p:spPr>
            <a:xfrm>
              <a:off x="5531062" y="1859781"/>
              <a:ext cx="1944558" cy="804314"/>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6000" b="1" dirty="0">
                  <a:solidFill>
                    <a:schemeClr val="tx1">
                      <a:lumMod val="75000"/>
                      <a:lumOff val="25000"/>
                    </a:schemeClr>
                  </a:solidFill>
                  <a:latin typeface="微软雅黑" panose="020B0503020204020204" pitchFamily="34" charset="-122"/>
                  <a:ea typeface="微软雅黑" panose="020B0503020204020204" pitchFamily="34" charset="-122"/>
                </a:rPr>
                <a:t>人工</a:t>
              </a:r>
              <a:endParaRPr lang="en-US" altLang="zh-CN" sz="60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6000" b="1" dirty="0">
                  <a:solidFill>
                    <a:schemeClr val="tx1">
                      <a:lumMod val="75000"/>
                      <a:lumOff val="25000"/>
                    </a:schemeClr>
                  </a:solidFill>
                  <a:latin typeface="微软雅黑" panose="020B0503020204020204" pitchFamily="34" charset="-122"/>
                  <a:ea typeface="微软雅黑" panose="020B0503020204020204" pitchFamily="34" charset="-122"/>
                </a:rPr>
                <a:t>智能</a:t>
              </a:r>
            </a:p>
          </p:txBody>
        </p:sp>
        <p:sp>
          <p:nvSpPr>
            <p:cNvPr id="10" name="Text Placeholder 3">
              <a:extLst>
                <a:ext uri="{FF2B5EF4-FFF2-40B4-BE49-F238E27FC236}">
                  <a16:creationId xmlns:a16="http://schemas.microsoft.com/office/drawing/2014/main" id="{51430263-29C2-B800-F4F2-BA4067993E60}"/>
                </a:ext>
              </a:extLst>
            </p:cNvPr>
            <p:cNvSpPr txBox="1"/>
            <p:nvPr/>
          </p:nvSpPr>
          <p:spPr>
            <a:xfrm>
              <a:off x="2587336" y="1850657"/>
              <a:ext cx="1944558" cy="804314"/>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6000" b="1">
                  <a:solidFill>
                    <a:schemeClr val="tx1">
                      <a:lumMod val="75000"/>
                      <a:lumOff val="25000"/>
                    </a:schemeClr>
                  </a:solidFill>
                  <a:latin typeface="微软雅黑" panose="020B0503020204020204" pitchFamily="34" charset="-122"/>
                  <a:ea typeface="微软雅黑" panose="020B0503020204020204" pitchFamily="34" charset="-122"/>
                </a:rPr>
                <a:t>人工</a:t>
              </a:r>
              <a:endParaRPr lang="en-US" altLang="zh-CN" sz="6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Text Placeholder 3">
              <a:extLst>
                <a:ext uri="{FF2B5EF4-FFF2-40B4-BE49-F238E27FC236}">
                  <a16:creationId xmlns:a16="http://schemas.microsoft.com/office/drawing/2014/main" id="{86726AA1-4664-43CB-DD49-8A65E67B346C}"/>
                </a:ext>
              </a:extLst>
            </p:cNvPr>
            <p:cNvSpPr txBox="1"/>
            <p:nvPr/>
          </p:nvSpPr>
          <p:spPr>
            <a:xfrm>
              <a:off x="8269066" y="1859781"/>
              <a:ext cx="1944558" cy="804314"/>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6000" b="1" dirty="0">
                  <a:solidFill>
                    <a:schemeClr val="tx1">
                      <a:lumMod val="75000"/>
                      <a:lumOff val="25000"/>
                    </a:schemeClr>
                  </a:solidFill>
                  <a:latin typeface="微软雅黑" panose="020B0503020204020204" pitchFamily="34" charset="-122"/>
                  <a:ea typeface="微软雅黑" panose="020B0503020204020204" pitchFamily="34" charset="-122"/>
                </a:rPr>
                <a:t>智能</a:t>
              </a:r>
              <a:endParaRPr lang="en-US" altLang="zh-CN" sz="6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15" name="Text Placeholder 4">
            <a:extLst>
              <a:ext uri="{FF2B5EF4-FFF2-40B4-BE49-F238E27FC236}">
                <a16:creationId xmlns:a16="http://schemas.microsoft.com/office/drawing/2014/main" id="{5DB10A26-4E3C-4460-03CF-7A5466F02DFC}"/>
              </a:ext>
            </a:extLst>
          </p:cNvPr>
          <p:cNvSpPr txBox="1"/>
          <p:nvPr/>
        </p:nvSpPr>
        <p:spPr>
          <a:xfrm>
            <a:off x="1905243" y="4432914"/>
            <a:ext cx="3026215" cy="1419896"/>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”人工”比较好理解，争议性也不大。有时我们会要考虑什么是人力所能及制造的，或者人自身的智能程度有没有高到可以创造人工智能的地步，等等。但总的来说，“人工系统”就是通常意义下的人工系统。</a:t>
            </a: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Text Placeholder 4">
            <a:extLst>
              <a:ext uri="{FF2B5EF4-FFF2-40B4-BE49-F238E27FC236}">
                <a16:creationId xmlns:a16="http://schemas.microsoft.com/office/drawing/2014/main" id="{52448605-0EF1-9FFA-8669-DDF5D2DFB072}"/>
              </a:ext>
            </a:extLst>
          </p:cNvPr>
          <p:cNvSpPr txBox="1"/>
          <p:nvPr/>
        </p:nvSpPr>
        <p:spPr>
          <a:xfrm>
            <a:off x="7373320" y="4432918"/>
            <a:ext cx="3361460" cy="1548233"/>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关于什么是“智能”，就问题多多了。这涉及到其它诸如意识</a:t>
            </a:r>
            <a:r>
              <a:rPr lang="en-US" altLang="zh-CN" sz="1100" dirty="0">
                <a:solidFill>
                  <a:schemeClr val="bg1">
                    <a:lumMod val="50000"/>
                  </a:schemeClr>
                </a:solidFill>
                <a:latin typeface="微软雅黑" panose="020B0503020204020204" pitchFamily="34" charset="-122"/>
                <a:ea typeface="微软雅黑" panose="020B0503020204020204" pitchFamily="34" charset="-122"/>
              </a:rPr>
              <a:t>(CONSCIOUSNESS)</a:t>
            </a:r>
            <a:r>
              <a:rPr lang="zh-CN" altLang="en-US" sz="1100" dirty="0">
                <a:solidFill>
                  <a:schemeClr val="bg1">
                    <a:lumMod val="50000"/>
                  </a:schemeClr>
                </a:solidFill>
                <a:latin typeface="微软雅黑" panose="020B0503020204020204" pitchFamily="34" charset="-122"/>
                <a:ea typeface="微软雅黑" panose="020B0503020204020204" pitchFamily="34" charset="-122"/>
              </a:rPr>
              <a:t>、自我</a:t>
            </a:r>
            <a:r>
              <a:rPr lang="en-US" altLang="zh-CN" sz="1100" dirty="0">
                <a:solidFill>
                  <a:schemeClr val="bg1">
                    <a:lumMod val="50000"/>
                  </a:schemeClr>
                </a:solidFill>
                <a:latin typeface="微软雅黑" panose="020B0503020204020204" pitchFamily="34" charset="-122"/>
                <a:ea typeface="微软雅黑" panose="020B0503020204020204" pitchFamily="34" charset="-122"/>
              </a:rPr>
              <a:t>( SELF)</a:t>
            </a:r>
            <a:r>
              <a:rPr lang="zh-CN" altLang="en-US" sz="1100" dirty="0">
                <a:solidFill>
                  <a:schemeClr val="bg1">
                    <a:lumMod val="50000"/>
                  </a:schemeClr>
                </a:solidFill>
                <a:latin typeface="微软雅黑" panose="020B0503020204020204" pitchFamily="34" charset="-122"/>
                <a:ea typeface="微软雅黑" panose="020B0503020204020204" pitchFamily="34" charset="-122"/>
              </a:rPr>
              <a:t>、思维</a:t>
            </a:r>
            <a:r>
              <a:rPr lang="en-US" altLang="zh-CN" sz="1100" dirty="0">
                <a:solidFill>
                  <a:schemeClr val="bg1">
                    <a:lumMod val="50000"/>
                  </a:schemeClr>
                </a:solidFill>
                <a:latin typeface="微软雅黑" panose="020B0503020204020204" pitchFamily="34" charset="-122"/>
                <a:ea typeface="微软雅黑" panose="020B0503020204020204" pitchFamily="34" charset="-122"/>
              </a:rPr>
              <a:t>(MIND) (</a:t>
            </a:r>
            <a:r>
              <a:rPr lang="zh-CN" altLang="en-US" sz="1100" dirty="0">
                <a:solidFill>
                  <a:schemeClr val="bg1">
                    <a:lumMod val="50000"/>
                  </a:schemeClr>
                </a:solidFill>
                <a:latin typeface="微软雅黑" panose="020B0503020204020204" pitchFamily="34" charset="-122"/>
                <a:ea typeface="微软雅黑" panose="020B0503020204020204" pitchFamily="34" charset="-122"/>
              </a:rPr>
              <a:t>包括无意识的思维</a:t>
            </a:r>
            <a:r>
              <a:rPr lang="en-US" altLang="zh-CN" sz="1100" dirty="0">
                <a:solidFill>
                  <a:schemeClr val="bg1">
                    <a:lumMod val="50000"/>
                  </a:schemeClr>
                </a:solidFill>
                <a:latin typeface="微软雅黑" panose="020B0503020204020204" pitchFamily="34" charset="-122"/>
                <a:ea typeface="微软雅黑" panose="020B0503020204020204" pitchFamily="34" charset="-122"/>
              </a:rPr>
              <a:t>(UNCONSCIOUS_MIND) )</a:t>
            </a:r>
            <a:r>
              <a:rPr lang="zh-CN" altLang="en-US" sz="1100" dirty="0">
                <a:solidFill>
                  <a:schemeClr val="bg1">
                    <a:lumMod val="50000"/>
                  </a:schemeClr>
                </a:solidFill>
                <a:latin typeface="微软雅黑" panose="020B0503020204020204" pitchFamily="34" charset="-122"/>
                <a:ea typeface="微软雅黑" panose="020B0503020204020204" pitchFamily="34" charset="-122"/>
              </a:rPr>
              <a:t>等等问题。人唯一了解的智能是人本身的智能，这是普遍认同的观点。</a:t>
            </a: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17" name="直线连接符 12">
            <a:extLst>
              <a:ext uri="{FF2B5EF4-FFF2-40B4-BE49-F238E27FC236}">
                <a16:creationId xmlns:a16="http://schemas.microsoft.com/office/drawing/2014/main" id="{57B83BBF-CD2B-D516-54F3-C67CEC6C9C16}"/>
              </a:ext>
            </a:extLst>
          </p:cNvPr>
          <p:cNvCxnSpPr>
            <a:stCxn id="12" idx="4"/>
          </p:cNvCxnSpPr>
          <p:nvPr/>
        </p:nvCxnSpPr>
        <p:spPr>
          <a:xfrm>
            <a:off x="2945701" y="3542287"/>
            <a:ext cx="14311" cy="890631"/>
          </a:xfrm>
          <a:prstGeom prst="line">
            <a:avLst/>
          </a:prstGeom>
          <a:ln>
            <a:solidFill>
              <a:srgbClr val="4C4C4C"/>
            </a:solidFill>
          </a:ln>
        </p:spPr>
        <p:style>
          <a:lnRef idx="1">
            <a:schemeClr val="accent1"/>
          </a:lnRef>
          <a:fillRef idx="0">
            <a:schemeClr val="accent1"/>
          </a:fillRef>
          <a:effectRef idx="0">
            <a:schemeClr val="accent1"/>
          </a:effectRef>
          <a:fontRef idx="minor">
            <a:schemeClr val="tx1"/>
          </a:fontRef>
        </p:style>
      </p:cxnSp>
      <p:cxnSp>
        <p:nvCxnSpPr>
          <p:cNvPr id="18" name="直线连接符 13">
            <a:extLst>
              <a:ext uri="{FF2B5EF4-FFF2-40B4-BE49-F238E27FC236}">
                <a16:creationId xmlns:a16="http://schemas.microsoft.com/office/drawing/2014/main" id="{036090DE-D2D5-B9FD-8CD1-0DC8DCD67B99}"/>
              </a:ext>
            </a:extLst>
          </p:cNvPr>
          <p:cNvCxnSpPr>
            <a:stCxn id="18" idx="4"/>
          </p:cNvCxnSpPr>
          <p:nvPr/>
        </p:nvCxnSpPr>
        <p:spPr>
          <a:xfrm>
            <a:off x="8554057" y="3529555"/>
            <a:ext cx="14311" cy="890631"/>
          </a:xfrm>
          <a:prstGeom prst="line">
            <a:avLst/>
          </a:prstGeom>
          <a:ln>
            <a:solidFill>
              <a:srgbClr val="4C4C4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983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18" presetClass="entr" presetSubtype="12" fill="hold" grpId="0" nodeType="withEffect">
                                  <p:stCondLst>
                                    <p:cond delay="0"/>
                                  </p:stCondLst>
                                  <p:childTnLst>
                                    <p:set>
                                      <p:cBhvr>
                                        <p:cTn id="11" dur="1" fill="hold">
                                          <p:stCondLst>
                                            <p:cond delay="0"/>
                                          </p:stCondLst>
                                        </p:cTn>
                                        <p:tgtEl>
                                          <p:spTgt spid="15">
                                            <p:txEl>
                                              <p:pRg st="0" end="0"/>
                                            </p:txEl>
                                          </p:spTgt>
                                        </p:tgtEl>
                                        <p:attrNameLst>
                                          <p:attrName>style.visibility</p:attrName>
                                        </p:attrNameLst>
                                      </p:cBhvr>
                                      <p:to>
                                        <p:strVal val="visible"/>
                                      </p:to>
                                    </p:set>
                                    <p:animEffect transition="in" filter="strips(downLeft)">
                                      <p:cBhvr>
                                        <p:cTn id="12" dur="500"/>
                                        <p:tgtEl>
                                          <p:spTgt spid="15">
                                            <p:txEl>
                                              <p:pRg st="0" end="0"/>
                                            </p:txEl>
                                          </p:spTgt>
                                        </p:tgtEl>
                                      </p:cBhvr>
                                    </p:animEffect>
                                  </p:childTnLst>
                                </p:cTn>
                              </p:par>
                              <p:par>
                                <p:cTn id="13" presetID="18" presetClass="entr" presetSubtype="12" fill="hold" grpId="0" nodeType="with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animEffect transition="in" filter="strips(downLeft)">
                                      <p:cBhvr>
                                        <p:cTn id="15" dur="500"/>
                                        <p:tgtEl>
                                          <p:spTgt spid="16">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42" fill="hold"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barn(outHorizontal)">
                                      <p:cBhvr>
                                        <p:cTn id="20" dur="500"/>
                                        <p:tgtEl>
                                          <p:spTgt spid="17"/>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42"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barn(outHorizontal)">
                                      <p:cBhvr>
                                        <p:cTn id="2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P spid="1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a16="http://schemas.microsoft.com/office/drawing/2014/main" id="{DF0C1DC2-E2A3-F379-69BF-AD8B8F2950F0}"/>
              </a:ext>
            </a:extLst>
          </p:cNvPr>
          <p:cNvSpPr/>
          <p:nvPr/>
        </p:nvSpPr>
        <p:spPr>
          <a:xfrm>
            <a:off x="564663" y="2516639"/>
            <a:ext cx="1524000" cy="1524000"/>
          </a:xfrm>
          <a:prstGeom prst="ellipse">
            <a:avLst/>
          </a:prstGeom>
          <a:noFill/>
          <a:ln>
            <a:solidFill>
              <a:srgbClr val="4C4C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b="1" dirty="0">
                <a:solidFill>
                  <a:srgbClr val="4C4C4C"/>
                </a:solidFill>
                <a:latin typeface="Microsoft YaHei" charset="-122"/>
                <a:ea typeface="Microsoft YaHei" charset="-122"/>
                <a:cs typeface="Microsoft YaHei" charset="-122"/>
              </a:rPr>
              <a:t>模拟人的行为</a:t>
            </a:r>
          </a:p>
        </p:txBody>
      </p:sp>
      <p:grpSp>
        <p:nvGrpSpPr>
          <p:cNvPr id="4" name="组 14">
            <a:extLst>
              <a:ext uri="{FF2B5EF4-FFF2-40B4-BE49-F238E27FC236}">
                <a16:creationId xmlns:a16="http://schemas.microsoft.com/office/drawing/2014/main" id="{07459F1E-9EFC-3244-8E47-38721E1DC38B}"/>
              </a:ext>
            </a:extLst>
          </p:cNvPr>
          <p:cNvGrpSpPr/>
          <p:nvPr/>
        </p:nvGrpSpPr>
        <p:grpSpPr>
          <a:xfrm>
            <a:off x="2088663" y="1923080"/>
            <a:ext cx="1666373" cy="2951748"/>
            <a:chOff x="2088660" y="1780673"/>
            <a:chExt cx="2483340" cy="2951748"/>
          </a:xfrm>
        </p:grpSpPr>
        <p:cxnSp>
          <p:nvCxnSpPr>
            <p:cNvPr id="5" name="直线连接符 4">
              <a:extLst>
                <a:ext uri="{FF2B5EF4-FFF2-40B4-BE49-F238E27FC236}">
                  <a16:creationId xmlns:a16="http://schemas.microsoft.com/office/drawing/2014/main" id="{7E38BA33-4DEF-1B84-D52D-440B453B0641}"/>
                </a:ext>
              </a:extLst>
            </p:cNvPr>
            <p:cNvCxnSpPr>
              <a:cxnSpLocks/>
              <a:stCxn id="2" idx="6"/>
            </p:cNvCxnSpPr>
            <p:nvPr/>
          </p:nvCxnSpPr>
          <p:spPr>
            <a:xfrm flipV="1">
              <a:off x="2088660" y="3110459"/>
              <a:ext cx="1729360" cy="25773"/>
            </a:xfrm>
            <a:prstGeom prst="line">
              <a:avLst/>
            </a:prstGeom>
            <a:ln>
              <a:solidFill>
                <a:srgbClr val="4C4C4C"/>
              </a:solidFill>
            </a:ln>
          </p:spPr>
          <p:style>
            <a:lnRef idx="1">
              <a:schemeClr val="accent1"/>
            </a:lnRef>
            <a:fillRef idx="0">
              <a:schemeClr val="accent1"/>
            </a:fillRef>
            <a:effectRef idx="0">
              <a:schemeClr val="accent1"/>
            </a:effectRef>
            <a:fontRef idx="minor">
              <a:schemeClr val="tx1"/>
            </a:fontRef>
          </p:style>
        </p:cxnSp>
        <p:cxnSp>
          <p:nvCxnSpPr>
            <p:cNvPr id="6" name="直线连接符 6">
              <a:extLst>
                <a:ext uri="{FF2B5EF4-FFF2-40B4-BE49-F238E27FC236}">
                  <a16:creationId xmlns:a16="http://schemas.microsoft.com/office/drawing/2014/main" id="{617CFD3E-FD4F-EB22-394D-67D789D8A10A}"/>
                </a:ext>
              </a:extLst>
            </p:cNvPr>
            <p:cNvCxnSpPr/>
            <p:nvPr/>
          </p:nvCxnSpPr>
          <p:spPr>
            <a:xfrm>
              <a:off x="3818021" y="1780673"/>
              <a:ext cx="0" cy="2951748"/>
            </a:xfrm>
            <a:prstGeom prst="line">
              <a:avLst/>
            </a:prstGeom>
            <a:ln>
              <a:solidFill>
                <a:srgbClr val="4C4C4C"/>
              </a:solidFill>
            </a:ln>
          </p:spPr>
          <p:style>
            <a:lnRef idx="1">
              <a:schemeClr val="accent1"/>
            </a:lnRef>
            <a:fillRef idx="0">
              <a:schemeClr val="accent1"/>
            </a:fillRef>
            <a:effectRef idx="0">
              <a:schemeClr val="accent1"/>
            </a:effectRef>
            <a:fontRef idx="minor">
              <a:schemeClr val="tx1"/>
            </a:fontRef>
          </p:style>
        </p:cxnSp>
        <p:cxnSp>
          <p:nvCxnSpPr>
            <p:cNvPr id="7" name="直线连接符 10">
              <a:extLst>
                <a:ext uri="{FF2B5EF4-FFF2-40B4-BE49-F238E27FC236}">
                  <a16:creationId xmlns:a16="http://schemas.microsoft.com/office/drawing/2014/main" id="{B5E470A2-35A6-2FDE-4419-FF9C63B67D7E}"/>
                </a:ext>
              </a:extLst>
            </p:cNvPr>
            <p:cNvCxnSpPr/>
            <p:nvPr/>
          </p:nvCxnSpPr>
          <p:spPr>
            <a:xfrm>
              <a:off x="3818021" y="1780673"/>
              <a:ext cx="753979" cy="0"/>
            </a:xfrm>
            <a:prstGeom prst="line">
              <a:avLst/>
            </a:prstGeom>
            <a:ln>
              <a:solidFill>
                <a:srgbClr val="4C4C4C"/>
              </a:solidFill>
            </a:ln>
          </p:spPr>
          <p:style>
            <a:lnRef idx="1">
              <a:schemeClr val="accent1"/>
            </a:lnRef>
            <a:fillRef idx="0">
              <a:schemeClr val="accent1"/>
            </a:fillRef>
            <a:effectRef idx="0">
              <a:schemeClr val="accent1"/>
            </a:effectRef>
            <a:fontRef idx="minor">
              <a:schemeClr val="tx1"/>
            </a:fontRef>
          </p:style>
        </p:cxnSp>
        <p:cxnSp>
          <p:nvCxnSpPr>
            <p:cNvPr id="8" name="直线连接符 11">
              <a:extLst>
                <a:ext uri="{FF2B5EF4-FFF2-40B4-BE49-F238E27FC236}">
                  <a16:creationId xmlns:a16="http://schemas.microsoft.com/office/drawing/2014/main" id="{1662A43C-D00D-6294-7E12-7923B5907C1B}"/>
                </a:ext>
              </a:extLst>
            </p:cNvPr>
            <p:cNvCxnSpPr/>
            <p:nvPr/>
          </p:nvCxnSpPr>
          <p:spPr>
            <a:xfrm>
              <a:off x="3818021" y="4732421"/>
              <a:ext cx="753979" cy="0"/>
            </a:xfrm>
            <a:prstGeom prst="line">
              <a:avLst/>
            </a:prstGeom>
            <a:ln>
              <a:solidFill>
                <a:srgbClr val="4C4C4C"/>
              </a:solidFill>
            </a:ln>
          </p:spPr>
          <p:style>
            <a:lnRef idx="1">
              <a:schemeClr val="accent1"/>
            </a:lnRef>
            <a:fillRef idx="0">
              <a:schemeClr val="accent1"/>
            </a:fillRef>
            <a:effectRef idx="0">
              <a:schemeClr val="accent1"/>
            </a:effectRef>
            <a:fontRef idx="minor">
              <a:schemeClr val="tx1"/>
            </a:fontRef>
          </p:style>
        </p:cxnSp>
        <p:cxnSp>
          <p:nvCxnSpPr>
            <p:cNvPr id="9" name="直线连接符 12">
              <a:extLst>
                <a:ext uri="{FF2B5EF4-FFF2-40B4-BE49-F238E27FC236}">
                  <a16:creationId xmlns:a16="http://schemas.microsoft.com/office/drawing/2014/main" id="{BE1F6FCA-35C7-02CE-9BB0-7D7C07C1455C}"/>
                </a:ext>
              </a:extLst>
            </p:cNvPr>
            <p:cNvCxnSpPr/>
            <p:nvPr/>
          </p:nvCxnSpPr>
          <p:spPr>
            <a:xfrm>
              <a:off x="3818021" y="3748505"/>
              <a:ext cx="753979" cy="0"/>
            </a:xfrm>
            <a:prstGeom prst="line">
              <a:avLst/>
            </a:prstGeom>
            <a:ln>
              <a:solidFill>
                <a:srgbClr val="4C4C4C"/>
              </a:solidFill>
            </a:ln>
          </p:spPr>
          <p:style>
            <a:lnRef idx="1">
              <a:schemeClr val="accent1"/>
            </a:lnRef>
            <a:fillRef idx="0">
              <a:schemeClr val="accent1"/>
            </a:fillRef>
            <a:effectRef idx="0">
              <a:schemeClr val="accent1"/>
            </a:effectRef>
            <a:fontRef idx="minor">
              <a:schemeClr val="tx1"/>
            </a:fontRef>
          </p:style>
        </p:cxnSp>
        <p:cxnSp>
          <p:nvCxnSpPr>
            <p:cNvPr id="10" name="直线连接符 13">
              <a:extLst>
                <a:ext uri="{FF2B5EF4-FFF2-40B4-BE49-F238E27FC236}">
                  <a16:creationId xmlns:a16="http://schemas.microsoft.com/office/drawing/2014/main" id="{ED61769D-52DB-3D46-BEA9-10F4E31AA516}"/>
                </a:ext>
              </a:extLst>
            </p:cNvPr>
            <p:cNvCxnSpPr/>
            <p:nvPr/>
          </p:nvCxnSpPr>
          <p:spPr>
            <a:xfrm>
              <a:off x="3818021" y="2764589"/>
              <a:ext cx="753979" cy="0"/>
            </a:xfrm>
            <a:prstGeom prst="line">
              <a:avLst/>
            </a:prstGeom>
            <a:ln>
              <a:solidFill>
                <a:srgbClr val="4C4C4C"/>
              </a:solidFill>
            </a:ln>
          </p:spPr>
          <p:style>
            <a:lnRef idx="1">
              <a:schemeClr val="accent1"/>
            </a:lnRef>
            <a:fillRef idx="0">
              <a:schemeClr val="accent1"/>
            </a:fillRef>
            <a:effectRef idx="0">
              <a:schemeClr val="accent1"/>
            </a:effectRef>
            <a:fontRef idx="minor">
              <a:schemeClr val="tx1"/>
            </a:fontRef>
          </p:style>
        </p:cxnSp>
      </p:grpSp>
      <p:sp>
        <p:nvSpPr>
          <p:cNvPr id="11" name="椭圆 10">
            <a:extLst>
              <a:ext uri="{FF2B5EF4-FFF2-40B4-BE49-F238E27FC236}">
                <a16:creationId xmlns:a16="http://schemas.microsoft.com/office/drawing/2014/main" id="{E48E6F91-513A-D8AA-29DA-213065907E7C}"/>
              </a:ext>
            </a:extLst>
          </p:cNvPr>
          <p:cNvSpPr/>
          <p:nvPr/>
        </p:nvSpPr>
        <p:spPr>
          <a:xfrm>
            <a:off x="3755036" y="1402548"/>
            <a:ext cx="978568" cy="978568"/>
          </a:xfrm>
          <a:prstGeom prst="ellipse">
            <a:avLst/>
          </a:prstGeom>
          <a:noFill/>
          <a:ln>
            <a:solidFill>
              <a:srgbClr val="4C4C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b="1" dirty="0">
                <a:solidFill>
                  <a:srgbClr val="4C4C4C"/>
                </a:solidFill>
                <a:latin typeface="Microsoft YaHei" charset="-122"/>
                <a:ea typeface="Microsoft YaHei" charset="-122"/>
                <a:cs typeface="Microsoft YaHei" charset="-122"/>
              </a:rPr>
              <a:t>学习</a:t>
            </a:r>
          </a:p>
        </p:txBody>
      </p:sp>
      <p:sp>
        <p:nvSpPr>
          <p:cNvPr id="12" name="椭圆 11">
            <a:extLst>
              <a:ext uri="{FF2B5EF4-FFF2-40B4-BE49-F238E27FC236}">
                <a16:creationId xmlns:a16="http://schemas.microsoft.com/office/drawing/2014/main" id="{2E8A1A18-3840-694D-0B38-1B2E776601B9}"/>
              </a:ext>
            </a:extLst>
          </p:cNvPr>
          <p:cNvSpPr/>
          <p:nvPr/>
        </p:nvSpPr>
        <p:spPr>
          <a:xfrm>
            <a:off x="3755036" y="2369585"/>
            <a:ext cx="978568" cy="978568"/>
          </a:xfrm>
          <a:prstGeom prst="ellipse">
            <a:avLst/>
          </a:prstGeom>
          <a:noFill/>
          <a:ln>
            <a:solidFill>
              <a:srgbClr val="4C4C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b="1" dirty="0">
                <a:solidFill>
                  <a:srgbClr val="4C4C4C"/>
                </a:solidFill>
                <a:latin typeface="Microsoft YaHei" charset="-122"/>
                <a:ea typeface="Microsoft YaHei" charset="-122"/>
                <a:cs typeface="Microsoft YaHei" charset="-122"/>
              </a:rPr>
              <a:t>规划</a:t>
            </a:r>
          </a:p>
        </p:txBody>
      </p:sp>
      <p:sp>
        <p:nvSpPr>
          <p:cNvPr id="13" name="椭圆 12">
            <a:extLst>
              <a:ext uri="{FF2B5EF4-FFF2-40B4-BE49-F238E27FC236}">
                <a16:creationId xmlns:a16="http://schemas.microsoft.com/office/drawing/2014/main" id="{7AAD7370-147D-EF62-4EFA-E466F5486E87}"/>
              </a:ext>
            </a:extLst>
          </p:cNvPr>
          <p:cNvSpPr/>
          <p:nvPr/>
        </p:nvSpPr>
        <p:spPr>
          <a:xfrm>
            <a:off x="3755036" y="3384750"/>
            <a:ext cx="978568" cy="978568"/>
          </a:xfrm>
          <a:prstGeom prst="ellipse">
            <a:avLst/>
          </a:prstGeom>
          <a:noFill/>
          <a:ln>
            <a:solidFill>
              <a:srgbClr val="4C4C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b="1">
                <a:solidFill>
                  <a:srgbClr val="4C4C4C"/>
                </a:solidFill>
                <a:latin typeface="Microsoft YaHei" charset="-122"/>
                <a:ea typeface="Microsoft YaHei" charset="-122"/>
                <a:cs typeface="Microsoft YaHei" charset="-122"/>
              </a:rPr>
              <a:t>推理</a:t>
            </a:r>
            <a:endParaRPr kumimoji="1" lang="zh-CN" altLang="en-US" b="1" dirty="0">
              <a:solidFill>
                <a:srgbClr val="4C4C4C"/>
              </a:solidFill>
              <a:latin typeface="Microsoft YaHei" charset="-122"/>
              <a:ea typeface="Microsoft YaHei" charset="-122"/>
              <a:cs typeface="Microsoft YaHei" charset="-122"/>
            </a:endParaRPr>
          </a:p>
        </p:txBody>
      </p:sp>
      <p:sp>
        <p:nvSpPr>
          <p:cNvPr id="14" name="椭圆 13">
            <a:extLst>
              <a:ext uri="{FF2B5EF4-FFF2-40B4-BE49-F238E27FC236}">
                <a16:creationId xmlns:a16="http://schemas.microsoft.com/office/drawing/2014/main" id="{CFD61EC5-6C6F-4EB7-249C-075075863FA0}"/>
              </a:ext>
            </a:extLst>
          </p:cNvPr>
          <p:cNvSpPr/>
          <p:nvPr/>
        </p:nvSpPr>
        <p:spPr>
          <a:xfrm>
            <a:off x="3755036" y="4416793"/>
            <a:ext cx="978568" cy="978568"/>
          </a:xfrm>
          <a:prstGeom prst="ellipse">
            <a:avLst/>
          </a:prstGeom>
          <a:noFill/>
          <a:ln>
            <a:solidFill>
              <a:srgbClr val="4C4C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b="1" dirty="0">
                <a:solidFill>
                  <a:srgbClr val="4C4C4C"/>
                </a:solidFill>
                <a:latin typeface="Microsoft YaHei" charset="-122"/>
                <a:ea typeface="Microsoft YaHei" charset="-122"/>
                <a:cs typeface="Microsoft YaHei" charset="-122"/>
              </a:rPr>
              <a:t>思考</a:t>
            </a:r>
          </a:p>
        </p:txBody>
      </p:sp>
      <p:sp>
        <p:nvSpPr>
          <p:cNvPr id="15" name="Text Placeholder 4">
            <a:extLst>
              <a:ext uri="{FF2B5EF4-FFF2-40B4-BE49-F238E27FC236}">
                <a16:creationId xmlns:a16="http://schemas.microsoft.com/office/drawing/2014/main" id="{1F534878-0D1C-B50B-E418-DE764C46F330}"/>
              </a:ext>
            </a:extLst>
          </p:cNvPr>
          <p:cNvSpPr txBox="1"/>
          <p:nvPr/>
        </p:nvSpPr>
        <p:spPr>
          <a:xfrm>
            <a:off x="5043201" y="1490732"/>
            <a:ext cx="6027035" cy="2736281"/>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250000"/>
              </a:lnSpc>
              <a:buFont typeface="Wingdings" charset="2"/>
              <a:buChar char="l"/>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人工智能将涉及到计算机科学、心理学、哲学和语言学等学科。</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a:p>
            <a:pPr algn="just">
              <a:lnSpc>
                <a:spcPct val="250000"/>
              </a:lnSpc>
              <a:buFont typeface="Wingdings" charset="2"/>
              <a:buChar char="l"/>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可以说几乎是自然科学和社会科学的所有学科，其范围已远远超  出了计算机科学的范畴，人工智能与思维科学的关系是实践和理论的关系，人工智能是处于思维科学的技术应用层次，是它的一个应用分支。</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a:p>
            <a:pPr algn="just">
              <a:lnSpc>
                <a:spcPct val="250000"/>
              </a:lnSpc>
              <a:buFont typeface="Wingdings" charset="2"/>
              <a:buChar char="l"/>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必从思维观点看，人工智能不仅限于逻辑思维，要考虑形象思维、  灵感思维才能促进人工智能的突破性的发展，数学常被认为是多种学科的基础科学，数学也进入语言、思维领域，人工智能学科也必须借用数学工具，数学不仅在标准逻辑、模糊数学等范围发挥作用，数学进入人工智能学科，它们将互相促进而更快地发展。</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73289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0-#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ppt_w</p:attrName>
                                        </p:attrNameLst>
                                      </p:cBhvr>
                                      <p:tavLst>
                                        <p:tav tm="0">
                                          <p:val>
                                            <p:fltVal val="0"/>
                                          </p:val>
                                        </p:tav>
                                        <p:tav tm="100000">
                                          <p:val>
                                            <p:strVal val="#ppt_w"/>
                                          </p:val>
                                        </p:tav>
                                      </p:tavLst>
                                    </p:anim>
                                    <p:anim calcmode="lin" valueType="num">
                                      <p:cBhvr>
                                        <p:cTn id="36" dur="500" fill="hold"/>
                                        <p:tgtEl>
                                          <p:spTgt spid="14"/>
                                        </p:tgtEl>
                                        <p:attrNameLst>
                                          <p:attrName>ppt_h</p:attrName>
                                        </p:attrNameLst>
                                      </p:cBhvr>
                                      <p:tavLst>
                                        <p:tav tm="0">
                                          <p:val>
                                            <p:fltVal val="0"/>
                                          </p:val>
                                        </p:tav>
                                        <p:tav tm="100000">
                                          <p:val>
                                            <p:strVal val="#ppt_h"/>
                                          </p:val>
                                        </p:tav>
                                      </p:tavLst>
                                    </p:anim>
                                    <p:animEffect transition="in" filter="fade">
                                      <p:cBhvr>
                                        <p:cTn id="37" dur="500"/>
                                        <p:tgtEl>
                                          <p:spTgt spid="14"/>
                                        </p:tgtEl>
                                      </p:cBhvr>
                                    </p:animEffect>
                                  </p:childTnLst>
                                </p:cTn>
                              </p:par>
                              <p:par>
                                <p:cTn id="38" presetID="18" presetClass="entr" presetSubtype="12" fill="hold" grpId="0" nodeType="withEffect">
                                  <p:stCondLst>
                                    <p:cond delay="0"/>
                                  </p:stCondLst>
                                  <p:childTnLst>
                                    <p:set>
                                      <p:cBhvr>
                                        <p:cTn id="39" dur="1" fill="hold">
                                          <p:stCondLst>
                                            <p:cond delay="0"/>
                                          </p:stCondLst>
                                        </p:cTn>
                                        <p:tgtEl>
                                          <p:spTgt spid="15">
                                            <p:txEl>
                                              <p:pRg st="0" end="0"/>
                                            </p:txEl>
                                          </p:spTgt>
                                        </p:tgtEl>
                                        <p:attrNameLst>
                                          <p:attrName>style.visibility</p:attrName>
                                        </p:attrNameLst>
                                      </p:cBhvr>
                                      <p:to>
                                        <p:strVal val="visible"/>
                                      </p:to>
                                    </p:set>
                                    <p:animEffect transition="in" filter="strips(downLeft)">
                                      <p:cBhvr>
                                        <p:cTn id="40" dur="500"/>
                                        <p:tgtEl>
                                          <p:spTgt spid="15">
                                            <p:txEl>
                                              <p:pRg st="0" end="0"/>
                                            </p:txEl>
                                          </p:spTgt>
                                        </p:tgtEl>
                                      </p:cBhvr>
                                    </p:animEffect>
                                  </p:childTnLst>
                                </p:cTn>
                              </p:par>
                              <p:par>
                                <p:cTn id="41" presetID="18" presetClass="entr" presetSubtype="12" fill="hold" grpId="0" nodeType="withEffect">
                                  <p:stCondLst>
                                    <p:cond delay="0"/>
                                  </p:stCondLst>
                                  <p:childTnLst>
                                    <p:set>
                                      <p:cBhvr>
                                        <p:cTn id="42" dur="1" fill="hold">
                                          <p:stCondLst>
                                            <p:cond delay="0"/>
                                          </p:stCondLst>
                                        </p:cTn>
                                        <p:tgtEl>
                                          <p:spTgt spid="15">
                                            <p:txEl>
                                              <p:pRg st="1" end="1"/>
                                            </p:txEl>
                                          </p:spTgt>
                                        </p:tgtEl>
                                        <p:attrNameLst>
                                          <p:attrName>style.visibility</p:attrName>
                                        </p:attrNameLst>
                                      </p:cBhvr>
                                      <p:to>
                                        <p:strVal val="visible"/>
                                      </p:to>
                                    </p:set>
                                    <p:animEffect transition="in" filter="strips(downLeft)">
                                      <p:cBhvr>
                                        <p:cTn id="43" dur="500"/>
                                        <p:tgtEl>
                                          <p:spTgt spid="15">
                                            <p:txEl>
                                              <p:pRg st="1" end="1"/>
                                            </p:txEl>
                                          </p:spTgt>
                                        </p:tgtEl>
                                      </p:cBhvr>
                                    </p:animEffect>
                                  </p:childTnLst>
                                </p:cTn>
                              </p:par>
                              <p:par>
                                <p:cTn id="44" presetID="18" presetClass="entr" presetSubtype="12" fill="hold" grpId="0" nodeType="withEffect">
                                  <p:stCondLst>
                                    <p:cond delay="0"/>
                                  </p:stCondLst>
                                  <p:childTnLst>
                                    <p:set>
                                      <p:cBhvr>
                                        <p:cTn id="45" dur="1" fill="hold">
                                          <p:stCondLst>
                                            <p:cond delay="0"/>
                                          </p:stCondLst>
                                        </p:cTn>
                                        <p:tgtEl>
                                          <p:spTgt spid="15">
                                            <p:txEl>
                                              <p:pRg st="2" end="2"/>
                                            </p:txEl>
                                          </p:spTgt>
                                        </p:tgtEl>
                                        <p:attrNameLst>
                                          <p:attrName>style.visibility</p:attrName>
                                        </p:attrNameLst>
                                      </p:cBhvr>
                                      <p:to>
                                        <p:strVal val="visible"/>
                                      </p:to>
                                    </p:set>
                                    <p:animEffect transition="in" filter="strips(downLeft)">
                                      <p:cBhvr>
                                        <p:cTn id="46" dur="500"/>
                                        <p:tgtEl>
                                          <p:spTgt spid="1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animBg="1"/>
      <p:bldP spid="12" grpId="0" animBg="1"/>
      <p:bldP spid="13" grpId="0" animBg="1"/>
      <p:bldP spid="14" grpId="0" animBg="1"/>
      <p:bldP spid="1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37541320-D76A-1EF8-AA37-9F45F839515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26168" y="618290"/>
            <a:ext cx="3962400" cy="4843272"/>
          </a:xfrm>
          <a:prstGeom prst="rect">
            <a:avLst/>
          </a:prstGeom>
          <a:effectLst>
            <a:outerShdw blurRad="50800" dist="76200" dir="5400000" algn="t" rotWithShape="0">
              <a:prstClr val="black">
                <a:alpha val="40000"/>
              </a:prstClr>
            </a:outerShdw>
          </a:effectLst>
        </p:spPr>
      </p:pic>
      <p:sp>
        <p:nvSpPr>
          <p:cNvPr id="4" name="TextBox 33">
            <a:extLst>
              <a:ext uri="{FF2B5EF4-FFF2-40B4-BE49-F238E27FC236}">
                <a16:creationId xmlns:a16="http://schemas.microsoft.com/office/drawing/2014/main" id="{A069BC7B-9AD4-D3E1-4C1D-6B767A2667C9}"/>
              </a:ext>
            </a:extLst>
          </p:cNvPr>
          <p:cNvSpPr txBox="1"/>
          <p:nvPr/>
        </p:nvSpPr>
        <p:spPr>
          <a:xfrm>
            <a:off x="5085636" y="1178762"/>
            <a:ext cx="5742787" cy="1107915"/>
          </a:xfrm>
          <a:prstGeom prst="rect">
            <a:avLst/>
          </a:prstGeom>
          <a:noFill/>
        </p:spPr>
        <p:txBody>
          <a:bodyPr wrap="square" lIns="91360" tIns="45680" rIns="91360" bIns="45680" rtlCol="0">
            <a:spAutoFit/>
          </a:bodyPr>
          <a:lstStyle/>
          <a:p>
            <a:pPr>
              <a:lnSpc>
                <a:spcPct val="150000"/>
              </a:lnSpc>
            </a:pPr>
            <a:r>
              <a:rPr lang="zh-CN" altLang="en-US" sz="1600" b="1" dirty="0">
                <a:solidFill>
                  <a:schemeClr val="bg1">
                    <a:lumMod val="50000"/>
                  </a:schemeClr>
                </a:solidFill>
                <a:latin typeface="Microsoft YaHei" charset="-122"/>
                <a:ea typeface="Microsoft YaHei" charset="-122"/>
                <a:cs typeface="Microsoft YaHei" charset="-122"/>
                <a:sym typeface="+mn-lt"/>
              </a:rPr>
              <a:t> 尼尔逊教授对人工智能下了这样一个定义</a:t>
            </a:r>
            <a:endParaRPr lang="en-US" altLang="zh-CN" sz="1600" b="1" dirty="0">
              <a:solidFill>
                <a:schemeClr val="bg1">
                  <a:lumMod val="50000"/>
                </a:schemeClr>
              </a:solidFill>
              <a:latin typeface="Microsoft YaHei" charset="-122"/>
              <a:ea typeface="Microsoft YaHei" charset="-122"/>
              <a:cs typeface="Microsoft YaHei" charset="-122"/>
              <a:sym typeface="+mn-lt"/>
            </a:endParaRPr>
          </a:p>
          <a:p>
            <a:pPr>
              <a:lnSpc>
                <a:spcPct val="150000"/>
              </a:lnSpc>
            </a:pPr>
            <a:r>
              <a:rPr lang="zh-CN" altLang="en-US" sz="1400" dirty="0">
                <a:solidFill>
                  <a:schemeClr val="bg1">
                    <a:lumMod val="50000"/>
                  </a:schemeClr>
                </a:solidFill>
                <a:latin typeface="Microsoft YaHei" charset="-122"/>
                <a:ea typeface="Microsoft YaHei" charset="-122"/>
                <a:cs typeface="Microsoft YaHei" charset="-122"/>
                <a:sym typeface="+mn-lt"/>
              </a:rPr>
              <a:t>人工智能是关于知识的学科一一怎样表示知  识以及怎样获得知识并使用知识的科学。</a:t>
            </a:r>
          </a:p>
        </p:txBody>
      </p:sp>
      <p:cxnSp>
        <p:nvCxnSpPr>
          <p:cNvPr id="5" name="直接连接符 36">
            <a:extLst>
              <a:ext uri="{FF2B5EF4-FFF2-40B4-BE49-F238E27FC236}">
                <a16:creationId xmlns:a16="http://schemas.microsoft.com/office/drawing/2014/main" id="{EBB67CB1-B1AA-3B43-4A2B-7851BF6917E4}"/>
              </a:ext>
            </a:extLst>
          </p:cNvPr>
          <p:cNvCxnSpPr/>
          <p:nvPr/>
        </p:nvCxnSpPr>
        <p:spPr>
          <a:xfrm>
            <a:off x="5085636" y="2272168"/>
            <a:ext cx="5518197" cy="0"/>
          </a:xfrm>
          <a:prstGeom prst="line">
            <a:avLst/>
          </a:prstGeom>
          <a:noFill/>
          <a:ln w="9525" cap="flat" cmpd="sng" algn="ctr">
            <a:solidFill>
              <a:schemeClr val="tx1">
                <a:lumMod val="50000"/>
                <a:lumOff val="50000"/>
              </a:schemeClr>
            </a:solidFill>
            <a:prstDash val="dash"/>
          </a:ln>
          <a:effectLst/>
        </p:spPr>
      </p:cxnSp>
      <p:sp>
        <p:nvSpPr>
          <p:cNvPr id="6" name="TextBox 33">
            <a:extLst>
              <a:ext uri="{FF2B5EF4-FFF2-40B4-BE49-F238E27FC236}">
                <a16:creationId xmlns:a16="http://schemas.microsoft.com/office/drawing/2014/main" id="{584C655C-079C-7019-00EA-09791DA1BA9F}"/>
              </a:ext>
            </a:extLst>
          </p:cNvPr>
          <p:cNvSpPr txBox="1"/>
          <p:nvPr/>
        </p:nvSpPr>
        <p:spPr>
          <a:xfrm>
            <a:off x="5085636" y="2646615"/>
            <a:ext cx="5742787" cy="784749"/>
          </a:xfrm>
          <a:prstGeom prst="rect">
            <a:avLst/>
          </a:prstGeom>
          <a:noFill/>
        </p:spPr>
        <p:txBody>
          <a:bodyPr wrap="square" lIns="91360" tIns="45680" rIns="91360" bIns="45680" rtlCol="0">
            <a:spAutoFit/>
          </a:bodyPr>
          <a:lstStyle/>
          <a:p>
            <a:pPr>
              <a:lnSpc>
                <a:spcPct val="150000"/>
              </a:lnSpc>
            </a:pPr>
            <a:r>
              <a:rPr lang="zh-CN" altLang="en-US" sz="1600" b="1" dirty="0">
                <a:solidFill>
                  <a:schemeClr val="bg1">
                    <a:lumMod val="50000"/>
                  </a:schemeClr>
                </a:solidFill>
                <a:latin typeface="Microsoft YaHei" charset="-122"/>
                <a:ea typeface="Microsoft YaHei" charset="-122"/>
                <a:cs typeface="Microsoft YaHei" charset="-122"/>
                <a:sym typeface="+mn-lt"/>
              </a:rPr>
              <a:t>而另一个美国麻省理工学院的温斯顿教授认为</a:t>
            </a:r>
            <a:r>
              <a:rPr lang="en-US" altLang="zh-CN" sz="1600" b="1" dirty="0">
                <a:solidFill>
                  <a:schemeClr val="bg1">
                    <a:lumMod val="50000"/>
                  </a:schemeClr>
                </a:solidFill>
                <a:latin typeface="Microsoft YaHei" charset="-122"/>
                <a:ea typeface="Microsoft YaHei" charset="-122"/>
                <a:cs typeface="Microsoft YaHei" charset="-122"/>
                <a:sym typeface="+mn-lt"/>
              </a:rPr>
              <a:t>:</a:t>
            </a:r>
          </a:p>
          <a:p>
            <a:pPr>
              <a:lnSpc>
                <a:spcPct val="150000"/>
              </a:lnSpc>
            </a:pPr>
            <a:r>
              <a:rPr lang="zh-CN" altLang="en-US" sz="1400" dirty="0">
                <a:solidFill>
                  <a:schemeClr val="bg1">
                    <a:lumMod val="50000"/>
                  </a:schemeClr>
                </a:solidFill>
                <a:latin typeface="Microsoft YaHei" charset="-122"/>
                <a:ea typeface="Microsoft YaHei" charset="-122"/>
                <a:cs typeface="Microsoft YaHei" charset="-122"/>
                <a:sym typeface="+mn-lt"/>
              </a:rPr>
              <a:t>人工智能就是研究如何使计算机去做过去  只有人才能做的智能工作。</a:t>
            </a:r>
          </a:p>
        </p:txBody>
      </p:sp>
      <p:cxnSp>
        <p:nvCxnSpPr>
          <p:cNvPr id="7" name="直接连接符 36">
            <a:extLst>
              <a:ext uri="{FF2B5EF4-FFF2-40B4-BE49-F238E27FC236}">
                <a16:creationId xmlns:a16="http://schemas.microsoft.com/office/drawing/2014/main" id="{8A64CA71-4795-6751-2D70-39427F8495D8}"/>
              </a:ext>
            </a:extLst>
          </p:cNvPr>
          <p:cNvCxnSpPr/>
          <p:nvPr/>
        </p:nvCxnSpPr>
        <p:spPr>
          <a:xfrm>
            <a:off x="5085636" y="3627726"/>
            <a:ext cx="5518197" cy="0"/>
          </a:xfrm>
          <a:prstGeom prst="line">
            <a:avLst/>
          </a:prstGeom>
          <a:noFill/>
          <a:ln w="9525" cap="flat" cmpd="sng" algn="ctr">
            <a:solidFill>
              <a:schemeClr val="tx1">
                <a:lumMod val="50000"/>
                <a:lumOff val="50000"/>
              </a:schemeClr>
            </a:solidFill>
            <a:prstDash val="dash"/>
          </a:ln>
          <a:effectLst/>
        </p:spPr>
      </p:cxnSp>
      <p:sp>
        <p:nvSpPr>
          <p:cNvPr id="8" name="TextBox 33">
            <a:extLst>
              <a:ext uri="{FF2B5EF4-FFF2-40B4-BE49-F238E27FC236}">
                <a16:creationId xmlns:a16="http://schemas.microsoft.com/office/drawing/2014/main" id="{6B3E03AE-EF91-9BBD-E3A9-866836B04A13}"/>
              </a:ext>
            </a:extLst>
          </p:cNvPr>
          <p:cNvSpPr txBox="1"/>
          <p:nvPr/>
        </p:nvSpPr>
        <p:spPr>
          <a:xfrm>
            <a:off x="5085636" y="3874432"/>
            <a:ext cx="5742787" cy="1938912"/>
          </a:xfrm>
          <a:prstGeom prst="rect">
            <a:avLst/>
          </a:prstGeom>
          <a:noFill/>
        </p:spPr>
        <p:txBody>
          <a:bodyPr wrap="square" lIns="91360" tIns="45680" rIns="91360" bIns="45680" rtlCol="0">
            <a:spAutoFit/>
          </a:bodyPr>
          <a:lstStyle/>
          <a:p>
            <a:pPr>
              <a:lnSpc>
                <a:spcPct val="150000"/>
              </a:lnSpc>
            </a:pPr>
            <a:r>
              <a:rPr lang="zh-CN" altLang="en-US" sz="1600" dirty="0">
                <a:solidFill>
                  <a:schemeClr val="tx1">
                    <a:lumMod val="75000"/>
                    <a:lumOff val="25000"/>
                  </a:schemeClr>
                </a:solidFill>
                <a:latin typeface="Microsoft YaHei" charset="-122"/>
                <a:ea typeface="Microsoft YaHei" charset="-122"/>
                <a:cs typeface="Microsoft YaHei" charset="-122"/>
                <a:sym typeface="+mn-lt"/>
              </a:rPr>
              <a:t>这些说法反映了人工智能学科的基本思想和基本内容。即人工智能是研究人类智能活动的规律，构造具有一定智能的人工系统，研究如何让计算机去完成以往需要人的智力才能胜任的工作，也就是研究如何应用计算机的软硬件来模拟人类某些智能行为的基本理论、方法和技术。</a:t>
            </a:r>
            <a:endParaRPr lang="zh-CN" altLang="en-US" sz="1400" dirty="0">
              <a:solidFill>
                <a:prstClr val="black"/>
              </a:solidFill>
              <a:latin typeface="Microsoft YaHei" charset="-122"/>
              <a:ea typeface="Microsoft YaHei" charset="-122"/>
              <a:cs typeface="Microsoft YaHei" charset="-122"/>
              <a:sym typeface="+mn-lt"/>
            </a:endParaRPr>
          </a:p>
        </p:txBody>
      </p:sp>
    </p:spTree>
    <p:extLst>
      <p:ext uri="{BB962C8B-B14F-4D97-AF65-F5344CB8AC3E}">
        <p14:creationId xmlns:p14="http://schemas.microsoft.com/office/powerpoint/2010/main" val="2809580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22" presetClass="entr" presetSubtype="8" fill="hold" nodeType="withEffect">
                                  <p:stCondLst>
                                    <p:cond delay="50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checkerboard(across)">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2 </a:t>
            </a:r>
            <a:r>
              <a:rPr lang="zh-CN" altLang="en-US" dirty="0"/>
              <a:t>机器学习两大流派</a:t>
            </a:r>
          </a:p>
        </p:txBody>
      </p:sp>
      <p:pic>
        <p:nvPicPr>
          <p:cNvPr id="2" name="图片 1">
            <a:extLst>
              <a:ext uri="{FF2B5EF4-FFF2-40B4-BE49-F238E27FC236}">
                <a16:creationId xmlns:a16="http://schemas.microsoft.com/office/drawing/2014/main" id="{54B02E6E-44E7-0809-9E04-EEE6A9C105D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36879" y="2818151"/>
            <a:ext cx="3456404" cy="3185410"/>
          </a:xfrm>
          <a:prstGeom prst="rect">
            <a:avLst/>
          </a:prstGeom>
        </p:spPr>
      </p:pic>
      <p:sp>
        <p:nvSpPr>
          <p:cNvPr id="4" name="TextBox 33">
            <a:extLst>
              <a:ext uri="{FF2B5EF4-FFF2-40B4-BE49-F238E27FC236}">
                <a16:creationId xmlns:a16="http://schemas.microsoft.com/office/drawing/2014/main" id="{FAFC8A94-89CD-068B-09B5-63715F4FF0C5}"/>
              </a:ext>
            </a:extLst>
          </p:cNvPr>
          <p:cNvSpPr txBox="1"/>
          <p:nvPr/>
        </p:nvSpPr>
        <p:spPr>
          <a:xfrm>
            <a:off x="4792800" y="1230071"/>
            <a:ext cx="5742787" cy="510444"/>
          </a:xfrm>
          <a:prstGeom prst="rect">
            <a:avLst/>
          </a:prstGeom>
          <a:noFill/>
        </p:spPr>
        <p:txBody>
          <a:bodyPr wrap="square" lIns="91360" tIns="45680" rIns="91360" bIns="45680" rtlCol="0">
            <a:spAutoFit/>
          </a:bodyPr>
          <a:lstStyle/>
          <a:p>
            <a:pPr>
              <a:lnSpc>
                <a:spcPct val="200000"/>
              </a:lnSpc>
            </a:pPr>
            <a:r>
              <a:rPr lang="zh-CN" altLang="en-US" sz="1600" b="1" dirty="0">
                <a:solidFill>
                  <a:schemeClr val="tx1">
                    <a:lumMod val="75000"/>
                    <a:lumOff val="25000"/>
                  </a:schemeClr>
                </a:solidFill>
                <a:latin typeface="Microsoft YaHei" charset="-122"/>
                <a:ea typeface="Microsoft YaHei" charset="-122"/>
                <a:cs typeface="Microsoft YaHei" charset="-122"/>
                <a:sym typeface="+mn-lt"/>
              </a:rPr>
              <a:t> 频率学派</a:t>
            </a:r>
            <a:endParaRPr lang="en-US" altLang="zh-CN" sz="1600" b="1" dirty="0">
              <a:solidFill>
                <a:schemeClr val="tx1">
                  <a:lumMod val="75000"/>
                  <a:lumOff val="25000"/>
                </a:schemeClr>
              </a:solidFill>
              <a:latin typeface="Microsoft YaHei" charset="-122"/>
              <a:ea typeface="Microsoft YaHei" charset="-122"/>
              <a:cs typeface="Microsoft YaHei" charset="-122"/>
              <a:sym typeface="+mn-lt"/>
            </a:endParaRPr>
          </a:p>
        </p:txBody>
      </p:sp>
      <p:cxnSp>
        <p:nvCxnSpPr>
          <p:cNvPr id="5" name="直接连接符 36">
            <a:extLst>
              <a:ext uri="{FF2B5EF4-FFF2-40B4-BE49-F238E27FC236}">
                <a16:creationId xmlns:a16="http://schemas.microsoft.com/office/drawing/2014/main" id="{C575D72E-3D91-744E-AD01-C1CB0CDE5550}"/>
              </a:ext>
            </a:extLst>
          </p:cNvPr>
          <p:cNvCxnSpPr/>
          <p:nvPr/>
        </p:nvCxnSpPr>
        <p:spPr>
          <a:xfrm>
            <a:off x="4905096" y="3732394"/>
            <a:ext cx="5518197" cy="0"/>
          </a:xfrm>
          <a:prstGeom prst="line">
            <a:avLst/>
          </a:prstGeom>
          <a:noFill/>
          <a:ln w="9525" cap="flat" cmpd="sng" algn="ctr">
            <a:solidFill>
              <a:schemeClr val="tx1">
                <a:lumMod val="50000"/>
                <a:lumOff val="50000"/>
              </a:schemeClr>
            </a:solidFill>
            <a:prstDash val="dash"/>
          </a:ln>
          <a:effectLst/>
        </p:spPr>
      </p:cxnSp>
      <p:sp>
        <p:nvSpPr>
          <p:cNvPr id="6" name="TextBox 33">
            <a:extLst>
              <a:ext uri="{FF2B5EF4-FFF2-40B4-BE49-F238E27FC236}">
                <a16:creationId xmlns:a16="http://schemas.microsoft.com/office/drawing/2014/main" id="{0A3A1B2E-CB95-2E1F-D962-4172E2F64FFF}"/>
              </a:ext>
            </a:extLst>
          </p:cNvPr>
          <p:cNvSpPr txBox="1"/>
          <p:nvPr/>
        </p:nvSpPr>
        <p:spPr>
          <a:xfrm>
            <a:off x="4792800" y="1907264"/>
            <a:ext cx="5742787" cy="1669992"/>
          </a:xfrm>
          <a:prstGeom prst="rect">
            <a:avLst/>
          </a:prstGeom>
          <a:noFill/>
        </p:spPr>
        <p:txBody>
          <a:bodyPr wrap="square" lIns="91360" tIns="45680" rIns="91360" bIns="45680" rtlCol="0">
            <a:spAutoFit/>
          </a:bodyPr>
          <a:lstStyle/>
          <a:p>
            <a:pPr>
              <a:lnSpc>
                <a:spcPct val="150000"/>
              </a:lnSpc>
            </a:pPr>
            <a:r>
              <a:rPr lang="en-US" altLang="zh-CN" sz="1400" dirty="0">
                <a:solidFill>
                  <a:schemeClr val="bg1">
                    <a:lumMod val="50000"/>
                  </a:schemeClr>
                </a:solidFill>
                <a:latin typeface="Microsoft YaHei" charset="-122"/>
                <a:ea typeface="Microsoft YaHei" charset="-122"/>
                <a:cs typeface="Microsoft YaHei" charset="-122"/>
              </a:rPr>
              <a:t>       </a:t>
            </a:r>
            <a:r>
              <a:rPr lang="zh-CN" altLang="zh-CN" sz="1400" dirty="0">
                <a:solidFill>
                  <a:schemeClr val="bg1">
                    <a:lumMod val="50000"/>
                  </a:schemeClr>
                </a:solidFill>
                <a:latin typeface="Microsoft YaHei" charset="-122"/>
                <a:ea typeface="Microsoft YaHei" charset="-122"/>
                <a:cs typeface="Microsoft YaHei" charset="-122"/>
              </a:rPr>
              <a:t>频率学派（</a:t>
            </a:r>
            <a:r>
              <a:rPr lang="en-US" altLang="zh-CN" sz="1400" dirty="0">
                <a:solidFill>
                  <a:schemeClr val="bg1">
                    <a:lumMod val="50000"/>
                  </a:schemeClr>
                </a:solidFill>
                <a:latin typeface="Microsoft YaHei" charset="-122"/>
                <a:ea typeface="Microsoft YaHei" charset="-122"/>
                <a:cs typeface="Microsoft YaHei" charset="-122"/>
              </a:rPr>
              <a:t>Frequentists</a:t>
            </a:r>
            <a:r>
              <a:rPr lang="zh-CN" altLang="zh-CN" sz="1400" dirty="0">
                <a:solidFill>
                  <a:schemeClr val="bg1">
                    <a:lumMod val="50000"/>
                  </a:schemeClr>
                </a:solidFill>
                <a:latin typeface="Microsoft YaHei" charset="-122"/>
                <a:ea typeface="Microsoft YaHei" charset="-122"/>
                <a:cs typeface="Microsoft YaHei" charset="-122"/>
              </a:rPr>
              <a:t>）认为事件本身是服从某种分布的，这种分布的参数是固定的。频率学派相信概率是一个确定的值，讨论概率的分布没有意义。虽然没有上帝视角，还不知道具体的概率值，但相信概率就是确定的，它就在那里。而数据是由这个确定的概率产生的，因此数据是随机的。</a:t>
            </a:r>
            <a:endParaRPr lang="zh-CN" altLang="en-US" sz="1400" dirty="0">
              <a:solidFill>
                <a:schemeClr val="bg1">
                  <a:lumMod val="50000"/>
                </a:schemeClr>
              </a:solidFill>
              <a:latin typeface="Microsoft YaHei" charset="-122"/>
              <a:ea typeface="Microsoft YaHei" charset="-122"/>
              <a:cs typeface="Microsoft YaHei" charset="-122"/>
              <a:sym typeface="+mn-lt"/>
            </a:endParaRPr>
          </a:p>
        </p:txBody>
      </p:sp>
      <p:sp>
        <p:nvSpPr>
          <p:cNvPr id="7" name="TextBox 33">
            <a:extLst>
              <a:ext uri="{FF2B5EF4-FFF2-40B4-BE49-F238E27FC236}">
                <a16:creationId xmlns:a16="http://schemas.microsoft.com/office/drawing/2014/main" id="{730A6B20-400A-C09E-4553-BE40A79EF980}"/>
              </a:ext>
            </a:extLst>
          </p:cNvPr>
          <p:cNvSpPr txBox="1"/>
          <p:nvPr/>
        </p:nvSpPr>
        <p:spPr>
          <a:xfrm>
            <a:off x="4792800" y="3884237"/>
            <a:ext cx="5742787" cy="510444"/>
          </a:xfrm>
          <a:prstGeom prst="rect">
            <a:avLst/>
          </a:prstGeom>
          <a:noFill/>
        </p:spPr>
        <p:txBody>
          <a:bodyPr wrap="square" lIns="91360" tIns="45680" rIns="91360" bIns="45680" rtlCol="0">
            <a:spAutoFit/>
          </a:bodyPr>
          <a:lstStyle/>
          <a:p>
            <a:pPr>
              <a:lnSpc>
                <a:spcPct val="200000"/>
              </a:lnSpc>
            </a:pPr>
            <a:r>
              <a:rPr lang="zh-CN" altLang="en-US" sz="1600" b="1" dirty="0">
                <a:solidFill>
                  <a:schemeClr val="tx1">
                    <a:lumMod val="75000"/>
                    <a:lumOff val="25000"/>
                  </a:schemeClr>
                </a:solidFill>
                <a:latin typeface="Microsoft YaHei" charset="-122"/>
                <a:ea typeface="Microsoft YaHei" charset="-122"/>
                <a:cs typeface="Microsoft YaHei" charset="-122"/>
                <a:sym typeface="+mn-lt"/>
              </a:rPr>
              <a:t> 贝叶斯学派</a:t>
            </a:r>
            <a:endParaRPr lang="en-US" altLang="zh-CN" sz="1600" b="1" dirty="0">
              <a:solidFill>
                <a:schemeClr val="tx1">
                  <a:lumMod val="75000"/>
                  <a:lumOff val="25000"/>
                </a:schemeClr>
              </a:solidFill>
              <a:latin typeface="Microsoft YaHei" charset="-122"/>
              <a:ea typeface="Microsoft YaHei" charset="-122"/>
              <a:cs typeface="Microsoft YaHei" charset="-122"/>
              <a:sym typeface="+mn-lt"/>
            </a:endParaRPr>
          </a:p>
        </p:txBody>
      </p:sp>
      <p:cxnSp>
        <p:nvCxnSpPr>
          <p:cNvPr id="8" name="直接连接符 36">
            <a:extLst>
              <a:ext uri="{FF2B5EF4-FFF2-40B4-BE49-F238E27FC236}">
                <a16:creationId xmlns:a16="http://schemas.microsoft.com/office/drawing/2014/main" id="{400C193D-6AA7-D8F7-F8BA-4C6A24B848C8}"/>
              </a:ext>
            </a:extLst>
          </p:cNvPr>
          <p:cNvCxnSpPr/>
          <p:nvPr/>
        </p:nvCxnSpPr>
        <p:spPr>
          <a:xfrm>
            <a:off x="4905096" y="5670996"/>
            <a:ext cx="5518197" cy="0"/>
          </a:xfrm>
          <a:prstGeom prst="line">
            <a:avLst/>
          </a:prstGeom>
          <a:noFill/>
          <a:ln w="9525" cap="flat" cmpd="sng" algn="ctr">
            <a:solidFill>
              <a:schemeClr val="tx1">
                <a:lumMod val="50000"/>
                <a:lumOff val="50000"/>
              </a:schemeClr>
            </a:solidFill>
            <a:prstDash val="dash"/>
          </a:ln>
          <a:effectLst/>
        </p:spPr>
      </p:cxnSp>
      <p:sp>
        <p:nvSpPr>
          <p:cNvPr id="9" name="TextBox 33">
            <a:extLst>
              <a:ext uri="{FF2B5EF4-FFF2-40B4-BE49-F238E27FC236}">
                <a16:creationId xmlns:a16="http://schemas.microsoft.com/office/drawing/2014/main" id="{20D131AB-D1A2-4908-35B4-427707AB9685}"/>
              </a:ext>
            </a:extLst>
          </p:cNvPr>
          <p:cNvSpPr txBox="1"/>
          <p:nvPr/>
        </p:nvSpPr>
        <p:spPr>
          <a:xfrm>
            <a:off x="4905094" y="4394681"/>
            <a:ext cx="5742787" cy="1346826"/>
          </a:xfrm>
          <a:prstGeom prst="rect">
            <a:avLst/>
          </a:prstGeom>
          <a:noFill/>
        </p:spPr>
        <p:txBody>
          <a:bodyPr wrap="square" lIns="91360" tIns="45680" rIns="91360" bIns="45680" rtlCol="0">
            <a:spAutoFit/>
          </a:bodyPr>
          <a:lstStyle/>
          <a:p>
            <a:pPr>
              <a:lnSpc>
                <a:spcPct val="150000"/>
              </a:lnSpc>
            </a:pPr>
            <a:r>
              <a:rPr lang="zh-CN" altLang="en-US" sz="1400" dirty="0">
                <a:solidFill>
                  <a:schemeClr val="bg1">
                    <a:lumMod val="50000"/>
                  </a:schemeClr>
                </a:solidFill>
                <a:latin typeface="Microsoft YaHei" charset="-122"/>
                <a:ea typeface="Microsoft YaHei" charset="-122"/>
                <a:cs typeface="Microsoft YaHei" charset="-122"/>
                <a:sym typeface="+mn-lt"/>
              </a:rPr>
              <a:t>      </a:t>
            </a:r>
            <a:r>
              <a:rPr lang="zh-CN" altLang="zh-CN" sz="1400" dirty="0">
                <a:solidFill>
                  <a:schemeClr val="bg1">
                    <a:lumMod val="50000"/>
                  </a:schemeClr>
                </a:solidFill>
                <a:latin typeface="Microsoft YaHei" charset="-122"/>
                <a:ea typeface="Microsoft YaHei" charset="-122"/>
                <a:cs typeface="Microsoft YaHei" charset="-122"/>
              </a:rPr>
              <a:t>贝叶斯学派（</a:t>
            </a:r>
            <a:r>
              <a:rPr lang="en-US" altLang="zh-CN" sz="1400" dirty="0">
                <a:solidFill>
                  <a:schemeClr val="bg1">
                    <a:lumMod val="50000"/>
                  </a:schemeClr>
                </a:solidFill>
                <a:latin typeface="Microsoft YaHei" charset="-122"/>
                <a:ea typeface="Microsoft YaHei" charset="-122"/>
                <a:cs typeface="Microsoft YaHei" charset="-122"/>
              </a:rPr>
              <a:t>Bayesians</a:t>
            </a:r>
            <a:r>
              <a:rPr lang="zh-CN" altLang="zh-CN" sz="1400" dirty="0">
                <a:solidFill>
                  <a:schemeClr val="bg1">
                    <a:lumMod val="50000"/>
                  </a:schemeClr>
                </a:solidFill>
                <a:latin typeface="Microsoft YaHei" charset="-122"/>
                <a:ea typeface="Microsoft YaHei" charset="-122"/>
                <a:cs typeface="Microsoft YaHei" charset="-122"/>
              </a:rPr>
              <a:t>）认为待估计值的概率是随机的变量，而用来估计的数据反过来是确定的常数，讨论观测数据的概率分布才是没有意义的。</a:t>
            </a:r>
          </a:p>
          <a:p>
            <a:pPr>
              <a:lnSpc>
                <a:spcPct val="150000"/>
              </a:lnSpc>
            </a:pPr>
            <a:endParaRPr lang="zh-CN" altLang="en-US" sz="1400" dirty="0">
              <a:solidFill>
                <a:schemeClr val="bg1">
                  <a:lumMod val="50000"/>
                </a:schemeClr>
              </a:solidFill>
              <a:latin typeface="Microsoft YaHei" charset="-122"/>
              <a:ea typeface="Microsoft YaHei" charset="-122"/>
              <a:cs typeface="Microsoft YaHei" charset="-122"/>
              <a:sym typeface="+mn-lt"/>
            </a:endParaRPr>
          </a:p>
        </p:txBody>
      </p:sp>
      <p:sp>
        <p:nvSpPr>
          <p:cNvPr id="12" name="文本框 11">
            <a:extLst>
              <a:ext uri="{FF2B5EF4-FFF2-40B4-BE49-F238E27FC236}">
                <a16:creationId xmlns:a16="http://schemas.microsoft.com/office/drawing/2014/main" id="{0B64EEE8-A8BD-0F8B-0999-A1229B723622}"/>
              </a:ext>
            </a:extLst>
          </p:cNvPr>
          <p:cNvSpPr txBox="1"/>
          <p:nvPr/>
        </p:nvSpPr>
        <p:spPr>
          <a:xfrm>
            <a:off x="836879" y="1230071"/>
            <a:ext cx="3456404" cy="1815882"/>
          </a:xfrm>
          <a:prstGeom prst="rect">
            <a:avLst/>
          </a:prstGeom>
          <a:noFill/>
        </p:spPr>
        <p:txBody>
          <a:bodyPr wrap="square" rtlCol="0">
            <a:spAutoFit/>
          </a:bodyPr>
          <a:lstStyle/>
          <a:p>
            <a:r>
              <a:rPr lang="zh-CN" altLang="en-US" sz="1400" dirty="0">
                <a:solidFill>
                  <a:schemeClr val="bg1">
                    <a:lumMod val="50000"/>
                  </a:schemeClr>
                </a:solidFill>
                <a:latin typeface="Microsoft YaHei" charset="-122"/>
                <a:ea typeface="Microsoft YaHei" charset="-122"/>
                <a:cs typeface="Microsoft YaHei" charset="-122"/>
                <a:sym typeface="+mn-lt"/>
              </a:rPr>
              <a:t>      </a:t>
            </a:r>
            <a:r>
              <a:rPr lang="zh-CN" altLang="zh-CN" sz="1400" dirty="0">
                <a:solidFill>
                  <a:schemeClr val="bg1">
                    <a:lumMod val="50000"/>
                  </a:schemeClr>
                </a:solidFill>
                <a:latin typeface="Microsoft YaHei" charset="-122"/>
                <a:ea typeface="Microsoft YaHei" charset="-122"/>
              </a:rPr>
              <a:t>机器学习中的问题说到底都是转化为求目标函数的最优解问题，而最大似然估计（</a:t>
            </a:r>
            <a:r>
              <a:rPr lang="en-US" altLang="zh-CN" sz="1400" dirty="0">
                <a:solidFill>
                  <a:schemeClr val="bg1">
                    <a:lumMod val="50000"/>
                  </a:schemeClr>
                </a:solidFill>
                <a:latin typeface="Microsoft YaHei" charset="-122"/>
                <a:ea typeface="Microsoft YaHei" charset="-122"/>
              </a:rPr>
              <a:t>Maximum Likelihood Estimation</a:t>
            </a:r>
            <a:r>
              <a:rPr lang="zh-CN" altLang="zh-CN" sz="1400" dirty="0">
                <a:solidFill>
                  <a:schemeClr val="bg1">
                    <a:lumMod val="50000"/>
                  </a:schemeClr>
                </a:solidFill>
                <a:latin typeface="Microsoft YaHei" charset="-122"/>
                <a:ea typeface="Microsoft YaHei" charset="-122"/>
              </a:rPr>
              <a:t>，</a:t>
            </a:r>
            <a:r>
              <a:rPr lang="en-US" altLang="zh-CN" sz="1400" dirty="0">
                <a:solidFill>
                  <a:schemeClr val="bg1">
                    <a:lumMod val="50000"/>
                  </a:schemeClr>
                </a:solidFill>
                <a:latin typeface="Microsoft YaHei" charset="-122"/>
                <a:ea typeface="Microsoft YaHei" charset="-122"/>
              </a:rPr>
              <a:t>MLE</a:t>
            </a:r>
            <a:r>
              <a:rPr lang="zh-CN" altLang="zh-CN" sz="1400" dirty="0">
                <a:solidFill>
                  <a:schemeClr val="bg1">
                    <a:lumMod val="50000"/>
                  </a:schemeClr>
                </a:solidFill>
                <a:latin typeface="Microsoft YaHei" charset="-122"/>
                <a:ea typeface="Microsoft YaHei" charset="-122"/>
              </a:rPr>
              <a:t>）和最大后验估计（</a:t>
            </a:r>
            <a:r>
              <a:rPr lang="en-US" altLang="zh-CN" sz="1400" dirty="0">
                <a:solidFill>
                  <a:schemeClr val="bg1">
                    <a:lumMod val="50000"/>
                  </a:schemeClr>
                </a:solidFill>
                <a:latin typeface="Microsoft YaHei" charset="-122"/>
                <a:ea typeface="Microsoft YaHei" charset="-122"/>
              </a:rPr>
              <a:t>Maximum A Posteriori</a:t>
            </a:r>
            <a:r>
              <a:rPr lang="zh-CN" altLang="zh-CN" sz="1400" dirty="0">
                <a:solidFill>
                  <a:schemeClr val="bg1">
                    <a:lumMod val="50000"/>
                  </a:schemeClr>
                </a:solidFill>
                <a:latin typeface="Microsoft YaHei" charset="-122"/>
                <a:ea typeface="Microsoft YaHei" charset="-122"/>
              </a:rPr>
              <a:t>，</a:t>
            </a:r>
            <a:r>
              <a:rPr lang="en-US" altLang="zh-CN" sz="1400" dirty="0">
                <a:solidFill>
                  <a:schemeClr val="bg1">
                    <a:lumMod val="50000"/>
                  </a:schemeClr>
                </a:solidFill>
                <a:latin typeface="Microsoft YaHei" charset="-122"/>
                <a:ea typeface="Microsoft YaHei" charset="-122"/>
              </a:rPr>
              <a:t>MAP</a:t>
            </a:r>
            <a:r>
              <a:rPr lang="zh-CN" altLang="zh-CN" sz="1400" dirty="0">
                <a:solidFill>
                  <a:schemeClr val="bg1">
                    <a:lumMod val="50000"/>
                  </a:schemeClr>
                </a:solidFill>
                <a:latin typeface="Microsoft YaHei" charset="-122"/>
                <a:ea typeface="Microsoft YaHei" charset="-122"/>
              </a:rPr>
              <a:t>）是生成目标函数基本的两种思想，也分别对应了频率学派的思想和贝叶斯学派的思想。</a:t>
            </a:r>
          </a:p>
          <a:p>
            <a:endParaRPr lang="zh-CN" altLang="en-US" sz="1400" dirty="0">
              <a:solidFill>
                <a:schemeClr val="bg1">
                  <a:lumMod val="50000"/>
                </a:schemeClr>
              </a:solidFill>
              <a:latin typeface="Microsoft YaHei" charset="-122"/>
              <a:ea typeface="Microsoft YaHei" charset="-122"/>
            </a:endParaRPr>
          </a:p>
        </p:txBody>
      </p:sp>
    </p:spTree>
    <p:extLst>
      <p:ext uri="{BB962C8B-B14F-4D97-AF65-F5344CB8AC3E}">
        <p14:creationId xmlns:p14="http://schemas.microsoft.com/office/powerpoint/2010/main" val="390772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22" presetClass="entr" presetSubtype="8" fill="hold" nodeType="withEffect">
                                  <p:stCondLst>
                                    <p:cond delay="50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dissolve">
                                      <p:cBhvr>
                                        <p:cTn id="2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3 </a:t>
            </a:r>
            <a:r>
              <a:rPr lang="zh-CN" altLang="en-US" dirty="0"/>
              <a:t>机器学习三要素</a:t>
            </a:r>
          </a:p>
        </p:txBody>
      </p:sp>
      <p:sp>
        <p:nvSpPr>
          <p:cNvPr id="4" name="文本框 3">
            <a:extLst>
              <a:ext uri="{FF2B5EF4-FFF2-40B4-BE49-F238E27FC236}">
                <a16:creationId xmlns:a16="http://schemas.microsoft.com/office/drawing/2014/main" id="{694BB182-1F3B-7BA9-DC89-0AF821F7C295}"/>
              </a:ext>
            </a:extLst>
          </p:cNvPr>
          <p:cNvSpPr txBox="1"/>
          <p:nvPr/>
        </p:nvSpPr>
        <p:spPr>
          <a:xfrm>
            <a:off x="2219664" y="5167302"/>
            <a:ext cx="7752671" cy="923330"/>
          </a:xfrm>
          <a:prstGeom prst="rect">
            <a:avLst/>
          </a:prstGeom>
          <a:noFill/>
        </p:spPr>
        <p:txBody>
          <a:bodyPr wrap="square">
            <a:spAutoFit/>
          </a:bodyPr>
          <a:lstStyle/>
          <a:p>
            <a:r>
              <a:rPr lang="zh-CN" alt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数据（</a:t>
            </a:r>
            <a:r>
              <a:rPr lang="en-US" altLang="zh-CN" sz="1800" dirty="0">
                <a:solidFill>
                  <a:srgbClr val="000000"/>
                </a:solidFill>
                <a:effectLst/>
                <a:latin typeface="Times New Roman" panose="02020603050405020304" pitchFamily="18" charset="0"/>
                <a:ea typeface="宋体" panose="02010600030101010101" pitchFamily="2" charset="-122"/>
              </a:rPr>
              <a:t>Data</a:t>
            </a:r>
            <a:r>
              <a:rPr lang="zh-CN" alt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）、模型（</a:t>
            </a:r>
            <a:r>
              <a:rPr lang="en-US" altLang="zh-CN" sz="1800" dirty="0">
                <a:solidFill>
                  <a:srgbClr val="000000"/>
                </a:solidFill>
                <a:effectLst/>
                <a:latin typeface="Times New Roman" panose="02020603050405020304" pitchFamily="18" charset="0"/>
                <a:ea typeface="宋体" panose="02010600030101010101" pitchFamily="2" charset="-122"/>
              </a:rPr>
              <a:t>Model</a:t>
            </a:r>
            <a:r>
              <a:rPr lang="zh-CN" alt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）、学习算法（</a:t>
            </a:r>
            <a:r>
              <a:rPr lang="en-US" altLang="zh-CN" sz="1800" dirty="0">
                <a:solidFill>
                  <a:srgbClr val="000000"/>
                </a:solidFill>
                <a:effectLst/>
                <a:latin typeface="Times New Roman" panose="02020603050405020304" pitchFamily="18" charset="0"/>
                <a:ea typeface="宋体" panose="02010600030101010101" pitchFamily="2" charset="-122"/>
              </a:rPr>
              <a:t>Learning Algorithm</a:t>
            </a:r>
            <a:r>
              <a:rPr lang="zh-CN" alt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）是机器学习的三个基本要素，机器学习的输入是数据，学到的结果叫模型，从数据中学得模型这个过程通过执行某个学习算法来完成。</a:t>
            </a:r>
            <a:endParaRPr lang="zh-CN" altLang="en-US" dirty="0"/>
          </a:p>
        </p:txBody>
      </p:sp>
      <p:pic>
        <p:nvPicPr>
          <p:cNvPr id="5" name="图片 4">
            <a:extLst>
              <a:ext uri="{FF2B5EF4-FFF2-40B4-BE49-F238E27FC236}">
                <a16:creationId xmlns:a16="http://schemas.microsoft.com/office/drawing/2014/main" id="{774461DC-0D04-FB26-B14B-2B55B9B9D8CE}"/>
              </a:ext>
            </a:extLst>
          </p:cNvPr>
          <p:cNvPicPr>
            <a:picLocks noChangeAspect="1"/>
          </p:cNvPicPr>
          <p:nvPr/>
        </p:nvPicPr>
        <p:blipFill>
          <a:blip r:embed="rId2"/>
          <a:stretch>
            <a:fillRect/>
          </a:stretch>
        </p:blipFill>
        <p:spPr>
          <a:xfrm>
            <a:off x="1700745" y="1803032"/>
            <a:ext cx="8271590" cy="2993821"/>
          </a:xfrm>
          <a:prstGeom prst="rect">
            <a:avLst/>
          </a:prstGeom>
        </p:spPr>
      </p:pic>
    </p:spTree>
    <p:extLst>
      <p:ext uri="{BB962C8B-B14F-4D97-AF65-F5344CB8AC3E}">
        <p14:creationId xmlns:p14="http://schemas.microsoft.com/office/powerpoint/2010/main" val="30620249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4 </a:t>
            </a:r>
            <a:r>
              <a:rPr lang="zh-CN" altLang="en-US" dirty="0"/>
              <a:t>机器学习四种类型</a:t>
            </a:r>
          </a:p>
        </p:txBody>
      </p:sp>
      <p:pic>
        <p:nvPicPr>
          <p:cNvPr id="2050" name="图片 1">
            <a:extLst>
              <a:ext uri="{FF2B5EF4-FFF2-40B4-BE49-F238E27FC236}">
                <a16:creationId xmlns:a16="http://schemas.microsoft.com/office/drawing/2014/main" id="{E68E78A1-6C84-0BD1-92D6-DF1344A44F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68526" y="1225445"/>
            <a:ext cx="3868961" cy="3714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文本框 5">
            <a:extLst>
              <a:ext uri="{FF2B5EF4-FFF2-40B4-BE49-F238E27FC236}">
                <a16:creationId xmlns:a16="http://schemas.microsoft.com/office/drawing/2014/main" id="{C70A4D4C-3CA9-4F0D-96D2-723606C45D41}"/>
              </a:ext>
            </a:extLst>
          </p:cNvPr>
          <p:cNvSpPr txBox="1"/>
          <p:nvPr/>
        </p:nvSpPr>
        <p:spPr>
          <a:xfrm>
            <a:off x="2271634" y="5170890"/>
            <a:ext cx="7648732" cy="923330"/>
          </a:xfrm>
          <a:prstGeom prst="rect">
            <a:avLst/>
          </a:prstGeom>
          <a:noFill/>
        </p:spPr>
        <p:txBody>
          <a:bodyPr wrap="square">
            <a:spAutoFit/>
          </a:bodyPr>
          <a:lstStyle/>
          <a:p>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机器学习涉及方方面面的内容，包含许多不同类型的算法，其学习方式也不相同。根据算法执行学习的方式将它们分为以下不同类别</a:t>
            </a:r>
            <a:r>
              <a:rPr lang="zh-CN" altLang="zh-CN" sz="1800" dirty="0">
                <a:effectLst/>
                <a:latin typeface="Times New Roman" panose="02020603050405020304" pitchFamily="18" charset="0"/>
                <a:ea typeface="宋体" panose="02010600030101010101" pitchFamily="2" charset="-122"/>
                <a:cs typeface="Times New Roman" panose="02020603050405020304" pitchFamily="18" charset="0"/>
              </a:rPr>
              <a:t>：有监督学习、无监督学习、半监督学习、强化学习。</a:t>
            </a:r>
            <a:endParaRPr lang="zh-CN" altLang="en-US" dirty="0"/>
          </a:p>
        </p:txBody>
      </p:sp>
    </p:spTree>
    <p:extLst>
      <p:ext uri="{BB962C8B-B14F-4D97-AF65-F5344CB8AC3E}">
        <p14:creationId xmlns:p14="http://schemas.microsoft.com/office/powerpoint/2010/main" val="732989801"/>
      </p:ext>
    </p:extLst>
  </p:cSld>
  <p:clrMapOvr>
    <a:masterClrMapping/>
  </p:clrMapOvr>
</p:sld>
</file>

<file path=ppt/theme/theme1.xml><?xml version="1.0" encoding="utf-8"?>
<a:theme xmlns:a="http://schemas.openxmlformats.org/drawingml/2006/main" name="Office Theme">
  <a:themeElements>
    <a:clrScheme name="红色">
      <a:dk1>
        <a:sysClr val="windowText" lastClr="000000"/>
      </a:dk1>
      <a:lt1>
        <a:sysClr val="window" lastClr="FFFFFF"/>
      </a:lt1>
      <a:dk2>
        <a:srgbClr val="44546A"/>
      </a:dk2>
      <a:lt2>
        <a:srgbClr val="E7E6E6"/>
      </a:lt2>
      <a:accent1>
        <a:srgbClr val="F23B48"/>
      </a:accent1>
      <a:accent2>
        <a:srgbClr val="3F3F3F"/>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23B48"/>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1_Office Theme">
  <a:themeElements>
    <a:clrScheme name="红色">
      <a:dk1>
        <a:sysClr val="windowText" lastClr="000000"/>
      </a:dk1>
      <a:lt1>
        <a:sysClr val="window" lastClr="FFFFFF"/>
      </a:lt1>
      <a:dk2>
        <a:srgbClr val="44546A"/>
      </a:dk2>
      <a:lt2>
        <a:srgbClr val="E7E6E6"/>
      </a:lt2>
      <a:accent1>
        <a:srgbClr val="F23B48"/>
      </a:accent1>
      <a:accent2>
        <a:srgbClr val="3F3F3F"/>
      </a:accent2>
      <a:accent3>
        <a:srgbClr val="F23B48"/>
      </a:accent3>
      <a:accent4>
        <a:srgbClr val="3F3F3F"/>
      </a:accent4>
      <a:accent5>
        <a:srgbClr val="F23B48"/>
      </a:accent5>
      <a:accent6>
        <a:srgbClr val="3F3F3F"/>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主题1</Template>
  <TotalTime>12340</TotalTime>
  <Words>1139</Words>
  <Application>Microsoft Office PowerPoint</Application>
  <PresentationFormat>宽屏</PresentationFormat>
  <Paragraphs>58</Paragraphs>
  <Slides>14</Slides>
  <Notes>1</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14</vt:i4>
      </vt:variant>
    </vt:vector>
  </HeadingPairs>
  <TitlesOfParts>
    <vt:vector size="24" baseType="lpstr">
      <vt:lpstr>Microsoft YaHei</vt:lpstr>
      <vt:lpstr>Microsoft YaHei</vt:lpstr>
      <vt:lpstr>Arial</vt:lpstr>
      <vt:lpstr>Calibri</vt:lpstr>
      <vt:lpstr>Lato</vt:lpstr>
      <vt:lpstr>Raleway</vt:lpstr>
      <vt:lpstr>Times New Roman</vt:lpstr>
      <vt:lpstr>Wingdings</vt:lpstr>
      <vt:lpstr>Office Theme</vt:lpstr>
      <vt:lpstr>11_Office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陈宏松</cp:lastModifiedBy>
  <cp:revision>370</cp:revision>
  <dcterms:created xsi:type="dcterms:W3CDTF">2017-02-13T15:17:59Z</dcterms:created>
  <dcterms:modified xsi:type="dcterms:W3CDTF">2022-08-23T13:42:52Z</dcterms:modified>
</cp:coreProperties>
</file>